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0"/>
  </p:notesMasterIdLst>
  <p:sldIdLst>
    <p:sldId id="256" r:id="rId2"/>
    <p:sldId id="257" r:id="rId3"/>
    <p:sldId id="258" r:id="rId4"/>
    <p:sldId id="260" r:id="rId5"/>
    <p:sldId id="278" r:id="rId6"/>
    <p:sldId id="279" r:id="rId7"/>
    <p:sldId id="280" r:id="rId8"/>
    <p:sldId id="261" r:id="rId9"/>
    <p:sldId id="281" r:id="rId10"/>
    <p:sldId id="262" r:id="rId11"/>
    <p:sldId id="263" r:id="rId12"/>
    <p:sldId id="272" r:id="rId13"/>
    <p:sldId id="264" r:id="rId14"/>
    <p:sldId id="265" r:id="rId15"/>
    <p:sldId id="274" r:id="rId16"/>
    <p:sldId id="283" r:id="rId17"/>
    <p:sldId id="282" r:id="rId18"/>
    <p:sldId id="266" r:id="rId19"/>
    <p:sldId id="267" r:id="rId20"/>
    <p:sldId id="275" r:id="rId21"/>
    <p:sldId id="285" r:id="rId22"/>
    <p:sldId id="268" r:id="rId23"/>
    <p:sldId id="276" r:id="rId24"/>
    <p:sldId id="284" r:id="rId25"/>
    <p:sldId id="269" r:id="rId26"/>
    <p:sldId id="277" r:id="rId27"/>
    <p:sldId id="286" r:id="rId28"/>
    <p:sldId id="287" r:id="rId29"/>
    <p:sldId id="288" r:id="rId30"/>
    <p:sldId id="289" r:id="rId31"/>
    <p:sldId id="290" r:id="rId32"/>
    <p:sldId id="291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24" r:id="rId41"/>
    <p:sldId id="319" r:id="rId42"/>
    <p:sldId id="320" r:id="rId43"/>
    <p:sldId id="321" r:id="rId44"/>
    <p:sldId id="322" r:id="rId45"/>
    <p:sldId id="323" r:id="rId46"/>
    <p:sldId id="325" r:id="rId47"/>
    <p:sldId id="300" r:id="rId48"/>
    <p:sldId id="301" r:id="rId49"/>
    <p:sldId id="314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1" r:id="rId59"/>
    <p:sldId id="312" r:id="rId60"/>
    <p:sldId id="313" r:id="rId61"/>
    <p:sldId id="315" r:id="rId62"/>
    <p:sldId id="316" r:id="rId63"/>
    <p:sldId id="317" r:id="rId64"/>
    <p:sldId id="318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B58C"/>
    <a:srgbClr val="623F27"/>
    <a:srgbClr val="977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09"/>
  </p:normalViewPr>
  <p:slideViewPr>
    <p:cSldViewPr snapToGrid="0">
      <p:cViewPr varScale="1">
        <p:scale>
          <a:sx n="45" d="100"/>
          <a:sy n="45" d="100"/>
        </p:scale>
        <p:origin x="23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Manuel Maci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–Manuel Macieira</a:t>
            </a:r>
          </a:p>
        </p:txBody>
      </p:sp>
      <p:sp>
        <p:nvSpPr>
          <p:cNvPr id="94" name="“Digite aqui uma citação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aqui uma citação.” </a:t>
            </a:r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2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‑real em voo a baixa altitude sobre uma praia com uma pequena vedação em primeiro plano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to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minho de areia entre duas colinas que termina no mar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6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7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minho de areia entre duas colinas que termina no mar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ça‑real em voo a baixa altitude sobre uma praia com uma pequena vedação em primeiro plan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a praia e do mar de uma duna de areia com vegetação rasteir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ftp://ftp.ulisboa.pt/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3" y="9753113"/>
            <a:ext cx="24272674" cy="1721334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>
            <a:normAutofit lnSpcReduction="10000"/>
          </a:bodyPr>
          <a:lstStyle>
            <a:lvl1pPr defTabSz="817244">
              <a:defRPr sz="10791" b="1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GB" dirty="0">
                <a:solidFill>
                  <a:srgbClr val="623F27"/>
                </a:solidFill>
              </a:rPr>
              <a:t>Representação Digital</a:t>
            </a:r>
            <a:endParaRPr dirty="0">
              <a:solidFill>
                <a:srgbClr val="623F27"/>
              </a:solidFill>
            </a:endParaRPr>
          </a:p>
        </p:txBody>
      </p:sp>
      <p:grpSp>
        <p:nvGrpSpPr>
          <p:cNvPr id="12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0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>
                  <a:solidFill>
                    <a:srgbClr val="623F27"/>
                  </a:solidFill>
                </a:rPr>
                <a:t>Mestrado</a:t>
              </a:r>
              <a:r>
                <a:rPr dirty="0">
                  <a:solidFill>
                    <a:srgbClr val="623F27"/>
                  </a:solidFill>
                </a:rPr>
                <a:t> </a:t>
              </a:r>
              <a:r>
                <a:rPr dirty="0" err="1">
                  <a:solidFill>
                    <a:srgbClr val="623F27"/>
                  </a:solidFill>
                </a:rPr>
                <a:t>Integrado</a:t>
              </a:r>
              <a:r>
                <a:rPr dirty="0">
                  <a:solidFill>
                    <a:srgbClr val="623F27"/>
                  </a:solidFill>
                </a:rPr>
                <a:t> </a:t>
              </a:r>
              <a:r>
                <a:rPr dirty="0" err="1">
                  <a:solidFill>
                    <a:srgbClr val="623F27"/>
                  </a:solidFill>
                </a:rPr>
                <a:t>em</a:t>
              </a:r>
              <a:r>
                <a:rPr dirty="0">
                  <a:solidFill>
                    <a:srgbClr val="623F27"/>
                  </a:solidFill>
                </a:rPr>
                <a:t> </a:t>
              </a:r>
              <a:r>
                <a:rPr dirty="0" err="1">
                  <a:solidFill>
                    <a:srgbClr val="623F27"/>
                  </a:solidFill>
                </a:rPr>
                <a:t>Arquitectura</a:t>
              </a:r>
              <a:endParaRPr dirty="0">
                <a:solidFill>
                  <a:srgbClr val="623F27"/>
                </a:solidFill>
              </a:endParaRP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>
                  <a:solidFill>
                    <a:srgbClr val="623F27"/>
                  </a:solidFill>
                </a:rPr>
                <a:t>Ano</a:t>
              </a:r>
              <a:r>
                <a:rPr dirty="0">
                  <a:solidFill>
                    <a:srgbClr val="623F27"/>
                  </a:solidFill>
                </a:rPr>
                <a:t> </a:t>
              </a:r>
              <a:r>
                <a:rPr dirty="0" err="1">
                  <a:solidFill>
                    <a:srgbClr val="623F27"/>
                  </a:solidFill>
                </a:rPr>
                <a:t>Lectivo</a:t>
              </a:r>
              <a:r>
                <a:rPr dirty="0">
                  <a:solidFill>
                    <a:srgbClr val="623F27"/>
                  </a:solidFill>
                </a:rPr>
                <a:t> 202</a:t>
              </a:r>
              <a:r>
                <a:rPr lang="en-GB" dirty="0">
                  <a:solidFill>
                    <a:srgbClr val="623F27"/>
                  </a:solidFill>
                </a:rPr>
                <a:t>4</a:t>
              </a:r>
              <a:r>
                <a:rPr dirty="0">
                  <a:solidFill>
                    <a:srgbClr val="623F27"/>
                  </a:solidFill>
                </a:rPr>
                <a:t>-202</a:t>
              </a:r>
              <a:r>
                <a:rPr lang="en-GB" dirty="0">
                  <a:solidFill>
                    <a:srgbClr val="623F27"/>
                  </a:solidFill>
                </a:rPr>
                <a:t>5</a:t>
              </a:r>
              <a:r>
                <a:rPr dirty="0">
                  <a:solidFill>
                    <a:srgbClr val="623F27"/>
                  </a:solidFill>
                </a:rPr>
                <a:t> 1º </a:t>
              </a:r>
              <a:r>
                <a:rPr dirty="0" err="1">
                  <a:solidFill>
                    <a:srgbClr val="623F27"/>
                  </a:solidFill>
                </a:rPr>
                <a:t>Semestre</a:t>
              </a:r>
              <a:endParaRPr dirty="0">
                <a:solidFill>
                  <a:srgbClr val="623F27"/>
                </a:solidFill>
              </a:endParaRP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>
                  <a:solidFill>
                    <a:srgbClr val="623F27"/>
                  </a:solidFill>
                </a:rPr>
                <a:t>Docente</a:t>
              </a:r>
              <a:r>
                <a:rPr dirty="0">
                  <a:solidFill>
                    <a:srgbClr val="623F27"/>
                  </a:solidFill>
                </a:rPr>
                <a:t> - Nuno Alão              </a:t>
              </a:r>
              <a:r>
                <a:rPr lang="en-GB" dirty="0">
                  <a:solidFill>
                    <a:srgbClr val="623F27"/>
                  </a:solidFill>
                </a:rPr>
                <a:t>2</a:t>
              </a:r>
              <a:r>
                <a:rPr dirty="0">
                  <a:solidFill>
                    <a:srgbClr val="623F27"/>
                  </a:solidFill>
                </a:rPr>
                <a:t>º </a:t>
              </a:r>
              <a:r>
                <a:rPr dirty="0" err="1">
                  <a:solidFill>
                    <a:srgbClr val="623F27"/>
                  </a:solidFill>
                </a:rPr>
                <a:t>Ano</a:t>
              </a:r>
              <a:r>
                <a:rPr dirty="0">
                  <a:solidFill>
                    <a:srgbClr val="623F27"/>
                  </a:solidFill>
                </a:rPr>
                <a:t>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8C2557-54EB-9117-F000-E37892C35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F6EFE42A-0657-95CA-0150-AC3C435EB7CD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dirty="0">
                <a:solidFill>
                  <a:srgbClr val="623F27"/>
                </a:solidFill>
              </a:rPr>
              <a:t>Semana </a:t>
            </a:r>
            <a:r>
              <a:rPr lang="en-GB" dirty="0">
                <a:solidFill>
                  <a:srgbClr val="623F27"/>
                </a:solidFill>
              </a:rPr>
              <a:t>2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19 de setembro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C66BC7-7852-30A4-0B9F-36895866711D}"/>
              </a:ext>
            </a:extLst>
          </p:cNvPr>
          <p:cNvSpPr txBox="1"/>
          <p:nvPr/>
        </p:nvSpPr>
        <p:spPr>
          <a:xfrm>
            <a:off x="2318400" y="1098000"/>
            <a:ext cx="214642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Sumário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387C61-141C-D498-11E6-191E522FDE92}"/>
              </a:ext>
            </a:extLst>
          </p:cNvPr>
          <p:cNvSpPr txBox="1"/>
          <p:nvPr/>
        </p:nvSpPr>
        <p:spPr>
          <a:xfrm>
            <a:off x="2538000" y="1954800"/>
            <a:ext cx="17092800" cy="4719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chemeClr val="bg1"/>
                </a:solidFill>
              </a:rPr>
              <a:t>Esclarecimento de dúvidas relativamente à contrução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da ficha de aluno e do Blogue das aulas;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chemeClr val="bg1"/>
                </a:solidFill>
              </a:rPr>
              <a:t>Special HTML Characters: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rgbClr val="977454"/>
                </a:solidFill>
              </a:rPr>
              <a:t>á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= 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&amp;aacute;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77454"/>
                </a:solidFill>
              </a:rPr>
              <a:t>à</a:t>
            </a:r>
            <a:r>
              <a:rPr lang="en-PT" dirty="0">
                <a:solidFill>
                  <a:srgbClr val="977454"/>
                </a:solidFill>
              </a:rPr>
              <a:t> = </a:t>
            </a:r>
            <a:r>
              <a:rPr lang="en-PT" dirty="0">
                <a:solidFill>
                  <a:schemeClr val="bg1"/>
                </a:solidFill>
              </a:rPr>
              <a:t>&amp;agrave;</a:t>
            </a:r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77454"/>
                </a:solidFill>
              </a:rPr>
              <a:t>Ç</a:t>
            </a:r>
            <a:r>
              <a:rPr lang="en-PT" dirty="0">
                <a:solidFill>
                  <a:srgbClr val="977454"/>
                </a:solidFill>
              </a:rPr>
              <a:t> = </a:t>
            </a:r>
            <a:r>
              <a:rPr lang="en-PT" dirty="0">
                <a:solidFill>
                  <a:schemeClr val="bg1"/>
                </a:solidFill>
              </a:rPr>
              <a:t>&amp;ccedil;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77454"/>
                </a:solidFill>
              </a:rPr>
              <a:t>ê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= 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&amp;ecirc;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77454"/>
                </a:solidFill>
              </a:rPr>
              <a:t>ã</a:t>
            </a:r>
            <a:r>
              <a:rPr lang="en-PT" dirty="0">
                <a:solidFill>
                  <a:srgbClr val="977454"/>
                </a:solidFill>
              </a:rPr>
              <a:t> = </a:t>
            </a:r>
            <a:r>
              <a:rPr lang="en-PT" dirty="0">
                <a:solidFill>
                  <a:schemeClr val="bg1"/>
                </a:solidFill>
              </a:rPr>
              <a:t>&amp;atilde;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º = 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&amp;ordm;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894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B34C17-8E9E-174C-155D-17CF011CF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B1328614-BF0F-E258-4FAA-3CA699BF41E6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dirty="0">
                <a:solidFill>
                  <a:srgbClr val="623F27"/>
                </a:solidFill>
              </a:rPr>
              <a:t>Semana 2 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20 de setembro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F172A5-726C-0B72-7AA6-A091EDB3E082}"/>
              </a:ext>
            </a:extLst>
          </p:cNvPr>
          <p:cNvSpPr txBox="1"/>
          <p:nvPr/>
        </p:nvSpPr>
        <p:spPr>
          <a:xfrm>
            <a:off x="2318400" y="1098928"/>
            <a:ext cx="214642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Sumário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8658A-B244-1D78-EAEE-18FBA00F5C31}"/>
              </a:ext>
            </a:extLst>
          </p:cNvPr>
          <p:cNvSpPr txBox="1"/>
          <p:nvPr/>
        </p:nvSpPr>
        <p:spPr>
          <a:xfrm>
            <a:off x="2538000" y="1954800"/>
            <a:ext cx="17193130" cy="9797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chemeClr val="bg1"/>
                </a:solidFill>
              </a:rPr>
              <a:t>Introdução do primeiro exercício: construção de uma figura geométrica hexagonal, em AutoCad;</a:t>
            </a:r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Apresentação dos seguintes comandos:</a:t>
            </a:r>
            <a:endParaRPr lang="en-PT" dirty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rgbClr val="977454"/>
                </a:solidFill>
              </a:rPr>
              <a:t>L-</a:t>
            </a:r>
            <a:r>
              <a:rPr lang="en-PT" dirty="0">
                <a:solidFill>
                  <a:schemeClr val="bg1"/>
                </a:solidFill>
              </a:rPr>
              <a:t> </a:t>
            </a:r>
            <a:r>
              <a:rPr lang="en-PT" b="0" dirty="0">
                <a:solidFill>
                  <a:schemeClr val="bg1"/>
                </a:solidFill>
              </a:rPr>
              <a:t>Line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PL-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PT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Polyline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rgbClr val="977454"/>
                </a:solidFill>
              </a:rPr>
              <a:t>O-</a:t>
            </a:r>
            <a:r>
              <a:rPr lang="en-PT" dirty="0">
                <a:solidFill>
                  <a:schemeClr val="bg1"/>
                </a:solidFill>
              </a:rPr>
              <a:t> </a:t>
            </a:r>
            <a:r>
              <a:rPr lang="en-PT" b="0" dirty="0">
                <a:solidFill>
                  <a:schemeClr val="bg1"/>
                </a:solidFill>
              </a:rPr>
              <a:t>Offset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rgbClr val="977454"/>
                </a:solidFill>
              </a:rPr>
              <a:t>CO-</a:t>
            </a:r>
            <a:r>
              <a:rPr lang="en-PT" dirty="0">
                <a:solidFill>
                  <a:schemeClr val="bg1"/>
                </a:solidFill>
              </a:rPr>
              <a:t> </a:t>
            </a:r>
            <a:r>
              <a:rPr lang="en-PT" b="0" dirty="0">
                <a:solidFill>
                  <a:schemeClr val="bg1"/>
                </a:solidFill>
              </a:rPr>
              <a:t>Copy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TR-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PT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Trim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rgbClr val="977454"/>
                </a:solidFill>
              </a:rPr>
              <a:t>H-</a:t>
            </a:r>
            <a:r>
              <a:rPr lang="en-PT" dirty="0">
                <a:solidFill>
                  <a:schemeClr val="bg1"/>
                </a:solidFill>
              </a:rPr>
              <a:t> </a:t>
            </a:r>
            <a:r>
              <a:rPr lang="en-PT" b="0" dirty="0">
                <a:solidFill>
                  <a:schemeClr val="bg1"/>
                </a:solidFill>
              </a:rPr>
              <a:t>Hatch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F-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PT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Fill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rgbClr val="977454"/>
                </a:solidFill>
              </a:rPr>
              <a:t>Ex-</a:t>
            </a:r>
            <a:r>
              <a:rPr lang="en-PT" dirty="0">
                <a:solidFill>
                  <a:schemeClr val="bg1"/>
                </a:solidFill>
              </a:rPr>
              <a:t> </a:t>
            </a:r>
            <a:r>
              <a:rPr lang="en-PT" b="0" dirty="0">
                <a:solidFill>
                  <a:schemeClr val="bg1"/>
                </a:solidFill>
              </a:rPr>
              <a:t>Extend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M-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PT" b="0" dirty="0">
                <a:solidFill>
                  <a:schemeClr val="bg1"/>
                </a:solidFill>
              </a:rPr>
              <a:t>Move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r>
              <a:rPr lang="en-PT" dirty="0">
                <a:solidFill>
                  <a:srgbClr val="977454"/>
                </a:solidFill>
              </a:rPr>
              <a:t>I-</a:t>
            </a:r>
            <a:r>
              <a:rPr lang="en-PT" dirty="0">
                <a:solidFill>
                  <a:schemeClr val="bg1"/>
                </a:solidFill>
              </a:rPr>
              <a:t> </a:t>
            </a:r>
            <a:r>
              <a:rPr lang="en-PT" b="0" dirty="0">
                <a:solidFill>
                  <a:schemeClr val="bg1"/>
                </a:solidFill>
              </a:rPr>
              <a:t>Distance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AL-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PT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Align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rgbClr val="977454"/>
                </a:solidFill>
              </a:rPr>
              <a:t>SC-</a:t>
            </a:r>
            <a:r>
              <a:rPr lang="en-PT" dirty="0">
                <a:solidFill>
                  <a:schemeClr val="bg1"/>
                </a:solidFill>
              </a:rPr>
              <a:t> </a:t>
            </a:r>
            <a:r>
              <a:rPr lang="en-PT" b="0" dirty="0">
                <a:solidFill>
                  <a:schemeClr val="bg1"/>
                </a:solidFill>
              </a:rPr>
              <a:t>Scale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rgbClr val="977454"/>
                </a:solidFill>
              </a:rPr>
              <a:t>PEDIT</a:t>
            </a:r>
            <a:r>
              <a:rPr lang="en-PT" b="0" dirty="0">
                <a:solidFill>
                  <a:srgbClr val="977454"/>
                </a:solidFill>
              </a:rPr>
              <a:t>-</a:t>
            </a:r>
            <a:r>
              <a:rPr lang="en-PT" b="0" dirty="0">
                <a:solidFill>
                  <a:schemeClr val="bg1"/>
                </a:solidFill>
              </a:rPr>
              <a:t> Edit polyline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PT" sz="3000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kumimoji="0" lang="en-PT" sz="3000" b="0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kumimoji="0" lang="en-PT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Erase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rgbClr val="977454"/>
                </a:solidFill>
              </a:rPr>
              <a:t>U</a:t>
            </a:r>
            <a:r>
              <a:rPr lang="en-PT" b="0" dirty="0">
                <a:solidFill>
                  <a:srgbClr val="977454"/>
                </a:solidFill>
              </a:rPr>
              <a:t>-</a:t>
            </a:r>
            <a:r>
              <a:rPr lang="en-PT" b="0" dirty="0">
                <a:solidFill>
                  <a:schemeClr val="bg1"/>
                </a:solidFill>
              </a:rPr>
              <a:t> Undo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PT" sz="3000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DTEXT</a:t>
            </a:r>
            <a:r>
              <a:rPr kumimoji="0" lang="en-PT" sz="3000" b="0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kumimoji="0" lang="en-PT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Edit text</a:t>
            </a:r>
          </a:p>
          <a:p>
            <a:pPr algn="l"/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5629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46EDB5-589C-5A68-99A4-7FFF8B39A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7544DD31-E803-9C8A-24E1-54C5E6124919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7200" dirty="0">
                <a:solidFill>
                  <a:srgbClr val="623F27"/>
                </a:solidFill>
              </a:rPr>
              <a:t>       </a:t>
            </a:r>
            <a:r>
              <a:rPr lang="pt-PT" sz="7200" dirty="0">
                <a:solidFill>
                  <a:srgbClr val="623F27"/>
                </a:solidFill>
              </a:rPr>
              <a:t>    </a:t>
            </a:r>
            <a:r>
              <a:rPr lang="en-GB" sz="7200" dirty="0" err="1">
                <a:solidFill>
                  <a:srgbClr val="623F27"/>
                </a:solidFill>
              </a:rPr>
              <a:t>Exerc</a:t>
            </a:r>
            <a:r>
              <a:rPr lang="en-PT" sz="7200" dirty="0">
                <a:solidFill>
                  <a:srgbClr val="623F27"/>
                </a:solidFill>
              </a:rPr>
              <a:t>. Contrução de uma figura geométrica</a:t>
            </a:r>
            <a:endParaRPr sz="7200" dirty="0">
              <a:solidFill>
                <a:srgbClr val="623F27"/>
              </a:solidFill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44022F9-DBF5-8525-7A55-4C5CF3985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700" y="1378838"/>
            <a:ext cx="14058598" cy="878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9829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250C91-B252-BDE9-8575-233EEC1F7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D3E19616-8F9F-C4F4-5F2E-5EBC0FD30481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Semana 3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26 de setembro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8BA6B6-8AD6-6C00-DD52-041B4033D834}"/>
              </a:ext>
            </a:extLst>
          </p:cNvPr>
          <p:cNvSpPr txBox="1"/>
          <p:nvPr/>
        </p:nvSpPr>
        <p:spPr>
          <a:xfrm>
            <a:off x="2318400" y="1098000"/>
            <a:ext cx="214642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Sumário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48318-8233-446E-AF3B-FE4045DFB335}"/>
              </a:ext>
            </a:extLst>
          </p:cNvPr>
          <p:cNvSpPr txBox="1"/>
          <p:nvPr/>
        </p:nvSpPr>
        <p:spPr>
          <a:xfrm>
            <a:off x="2538000" y="1954800"/>
            <a:ext cx="17092800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chemeClr val="bg1"/>
                </a:solidFill>
              </a:rPr>
              <a:t>Continuação de esclarecimento de dúvidas relativamente à contrução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do Blogue das aulas e do exercício desenvolvido na última aula;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9123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D31512-2504-E727-FA6F-1B66F4347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E498A199-287C-977E-0485-71AFE0ACEAA3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dirty="0">
                <a:solidFill>
                  <a:srgbClr val="623F27"/>
                </a:solidFill>
              </a:rPr>
              <a:t>Semana 3 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27 de setembro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6711CA-8737-CE85-61FD-A4C2F0511178}"/>
              </a:ext>
            </a:extLst>
          </p:cNvPr>
          <p:cNvSpPr txBox="1"/>
          <p:nvPr/>
        </p:nvSpPr>
        <p:spPr>
          <a:xfrm>
            <a:off x="2318400" y="1098000"/>
            <a:ext cx="214642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Sumário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C58E81-357E-1C4B-619C-189F8DEE871E}"/>
              </a:ext>
            </a:extLst>
          </p:cNvPr>
          <p:cNvSpPr txBox="1"/>
          <p:nvPr/>
        </p:nvSpPr>
        <p:spPr>
          <a:xfrm>
            <a:off x="2538000" y="1954800"/>
            <a:ext cx="17092800" cy="79508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chemeClr val="bg1"/>
                </a:solidFill>
              </a:rPr>
              <a:t>Construção de quatro sólidos geométricos em AutoCad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Apresentação da camada de Layers,  nomeadamente do comando 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CHPROP -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Change properties;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chemeClr val="bg1"/>
                </a:solidFill>
              </a:rPr>
              <a:t>Introdução do exercício 2 : Decalque da planta da Casa do arquiteto António Carlos Siza Vieira, em AutoCad;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chemeClr val="bg1"/>
                </a:solidFill>
              </a:rPr>
              <a:t>Utilização do comando </a:t>
            </a:r>
            <a:r>
              <a:rPr lang="en-PT" dirty="0">
                <a:solidFill>
                  <a:srgbClr val="977454"/>
                </a:solidFill>
              </a:rPr>
              <a:t>Scale -</a:t>
            </a:r>
            <a:r>
              <a:rPr lang="en-PT" dirty="0">
                <a:solidFill>
                  <a:schemeClr val="bg1"/>
                </a:solidFill>
              </a:rPr>
              <a:t> </a:t>
            </a:r>
            <a:r>
              <a:rPr lang="en-PT" dirty="0">
                <a:solidFill>
                  <a:srgbClr val="977454"/>
                </a:solidFill>
              </a:rPr>
              <a:t>reference</a:t>
            </a:r>
            <a:r>
              <a:rPr lang="en-PT" dirty="0">
                <a:solidFill>
                  <a:schemeClr val="bg1"/>
                </a:solidFill>
              </a:rPr>
              <a:t>, para escalar o desenho através de elementos arquitetónicos, nomenadamente da cama e um dos vãos de entrada. </a:t>
            </a:r>
          </a:p>
          <a:p>
            <a:pPr algn="just"/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/>
            <a:endParaRPr lang="en-PT" dirty="0">
              <a:solidFill>
                <a:schemeClr val="bg1"/>
              </a:solidFill>
            </a:endParaRPr>
          </a:p>
          <a:p>
            <a:pPr algn="just"/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/>
            <a:endParaRPr lang="en-PT" dirty="0">
              <a:solidFill>
                <a:schemeClr val="bg1"/>
              </a:solidFill>
            </a:endParaRPr>
          </a:p>
          <a:p>
            <a:pPr algn="just"/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/>
            <a:r>
              <a:rPr lang="en-PT" dirty="0">
                <a:solidFill>
                  <a:srgbClr val="977454"/>
                </a:solidFill>
              </a:rPr>
              <a:t>Trabalho para casa :. </a:t>
            </a:r>
          </a:p>
          <a:p>
            <a:pPr algn="just"/>
            <a:r>
              <a:rPr lang="en-GB" dirty="0">
                <a:solidFill>
                  <a:srgbClr val="977454"/>
                </a:solidFill>
              </a:rPr>
              <a:t>Finalizar</a:t>
            </a:r>
            <a:r>
              <a:rPr lang="en-PT" dirty="0">
                <a:solidFill>
                  <a:srgbClr val="977454"/>
                </a:solidFill>
              </a:rPr>
              <a:t> o exercício iniciado em aula</a:t>
            </a:r>
          </a:p>
          <a:p>
            <a:pPr algn="just"/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/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2866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6F2EC5-8AD9-B67C-43FC-B249692AC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4D8BFBB5-A1E2-17CC-545E-9EC5037D9CCF}"/>
              </a:ext>
            </a:extLst>
          </p:cNvPr>
          <p:cNvSpPr/>
          <p:nvPr/>
        </p:nvSpPr>
        <p:spPr>
          <a:xfrm>
            <a:off x="-1" y="1148760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4680000" bIns="108000" anchor="ctr">
            <a:normAutofit fontScale="55000" lnSpcReduction="2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>
                <a:solidFill>
                  <a:srgbClr val="623F27"/>
                </a:solidFill>
              </a:rPr>
              <a:t>   </a:t>
            </a:r>
            <a:r>
              <a:rPr lang="en-PT" dirty="0">
                <a:solidFill>
                  <a:srgbClr val="623F27"/>
                </a:solidFill>
              </a:rPr>
              <a:t>      </a:t>
            </a:r>
            <a:r>
              <a:rPr dirty="0">
                <a:solidFill>
                  <a:srgbClr val="623F27"/>
                </a:solidFill>
              </a:rPr>
              <a:t>   </a:t>
            </a:r>
            <a:r>
              <a:rPr lang="en-PT" dirty="0">
                <a:solidFill>
                  <a:srgbClr val="623F27"/>
                </a:solidFill>
              </a:rPr>
              <a:t>          </a:t>
            </a:r>
            <a:r>
              <a:rPr lang="pt-PT" sz="13100" dirty="0">
                <a:solidFill>
                  <a:srgbClr val="623F27"/>
                </a:solidFill>
              </a:rPr>
              <a:t>Planta da Casa António Carlos Siza</a:t>
            </a:r>
            <a:endParaRPr sz="13100" dirty="0">
              <a:solidFill>
                <a:srgbClr val="623F27"/>
              </a:solidFill>
            </a:endParaRPr>
          </a:p>
        </p:txBody>
      </p:sp>
      <p:pic>
        <p:nvPicPr>
          <p:cNvPr id="3" name="Picture 2" descr="A drawing of a house&#10;&#10;Description automatically generated">
            <a:extLst>
              <a:ext uri="{FF2B5EF4-FFF2-40B4-BE49-F238E27FC236}">
                <a16:creationId xmlns:a16="http://schemas.microsoft.com/office/drawing/2014/main" id="{E2B74A26-3FA2-0D5C-550B-92B7DC572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99" y="1646550"/>
            <a:ext cx="10566000" cy="83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6836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0727BD-9F40-1C62-A06F-72819D5EF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1B03906C-FCE4-191B-C95A-88E5FACD8D0A}"/>
              </a:ext>
            </a:extLst>
          </p:cNvPr>
          <p:cNvSpPr/>
          <p:nvPr/>
        </p:nvSpPr>
        <p:spPr>
          <a:xfrm>
            <a:off x="-1" y="1148760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51120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>
                <a:solidFill>
                  <a:srgbClr val="623F27"/>
                </a:solidFill>
              </a:rPr>
              <a:t>   </a:t>
            </a:r>
            <a:r>
              <a:rPr lang="en-PT" dirty="0">
                <a:solidFill>
                  <a:srgbClr val="623F27"/>
                </a:solidFill>
              </a:rPr>
              <a:t>      </a:t>
            </a:r>
            <a:r>
              <a:rPr dirty="0">
                <a:solidFill>
                  <a:srgbClr val="623F27"/>
                </a:solidFill>
              </a:rPr>
              <a:t>   </a:t>
            </a:r>
            <a:r>
              <a:rPr lang="en-PT" dirty="0">
                <a:solidFill>
                  <a:srgbClr val="623F27"/>
                </a:solidFill>
              </a:rPr>
              <a:t>     </a:t>
            </a:r>
            <a:r>
              <a:rPr lang="en-PT" sz="7200" dirty="0">
                <a:solidFill>
                  <a:srgbClr val="623F27"/>
                </a:solidFill>
              </a:rPr>
              <a:t>Exerc. </a:t>
            </a:r>
            <a:r>
              <a:rPr lang="pt-PT" sz="7200" dirty="0">
                <a:solidFill>
                  <a:srgbClr val="623F27"/>
                </a:solidFill>
              </a:rPr>
              <a:t>Sólidos geométricos </a:t>
            </a:r>
            <a:endParaRPr sz="7200" dirty="0">
              <a:solidFill>
                <a:srgbClr val="623F27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49D21D3-DA82-6020-2402-F5D430B29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799" y="158805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7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71F239-D9C8-009E-0C33-267DFCC2C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378CDA00-6D71-3DD4-036B-FEA902D335CA}"/>
              </a:ext>
            </a:extLst>
          </p:cNvPr>
          <p:cNvSpPr/>
          <p:nvPr/>
        </p:nvSpPr>
        <p:spPr>
          <a:xfrm>
            <a:off x="-1" y="1148760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68400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>
                <a:solidFill>
                  <a:srgbClr val="623F27"/>
                </a:solidFill>
              </a:rPr>
              <a:t>   </a:t>
            </a:r>
            <a:r>
              <a:rPr lang="en-PT" dirty="0">
                <a:solidFill>
                  <a:srgbClr val="623F27"/>
                </a:solidFill>
              </a:rPr>
              <a:t>      </a:t>
            </a:r>
            <a:r>
              <a:rPr dirty="0">
                <a:solidFill>
                  <a:srgbClr val="623F27"/>
                </a:solidFill>
              </a:rPr>
              <a:t>   </a:t>
            </a:r>
            <a:r>
              <a:rPr lang="en-PT" dirty="0">
                <a:solidFill>
                  <a:srgbClr val="623F27"/>
                </a:solidFill>
              </a:rPr>
              <a:t>      </a:t>
            </a:r>
            <a:r>
              <a:rPr lang="pt-PT" sz="7200" dirty="0">
                <a:solidFill>
                  <a:srgbClr val="623F27"/>
                </a:solidFill>
              </a:rPr>
              <a:t>Trabalho para casa</a:t>
            </a:r>
            <a:endParaRPr sz="7200" dirty="0">
              <a:solidFill>
                <a:srgbClr val="623F27"/>
              </a:solidFill>
            </a:endParaRPr>
          </a:p>
        </p:txBody>
      </p:sp>
      <p:pic>
        <p:nvPicPr>
          <p:cNvPr id="6" name="Picture 5" descr="A computer screen shot of a blueprint&#10;&#10;Description automatically generated">
            <a:extLst>
              <a:ext uri="{FF2B5EF4-FFF2-40B4-BE49-F238E27FC236}">
                <a16:creationId xmlns:a16="http://schemas.microsoft.com/office/drawing/2014/main" id="{0440DB42-B9A7-3698-6AED-333B59C42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5876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5571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BBC45E-BAC6-FBBE-E0AE-B5DEBEA71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3B4FF61A-8B71-69DF-949F-0C0E66C7005D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>
                <a:solidFill>
                  <a:srgbClr val="623F27"/>
                </a:solidFill>
              </a:rPr>
              <a:t>Semana 4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3 de </a:t>
            </a:r>
            <a:r>
              <a:rPr lang="pt-PT" dirty="0">
                <a:solidFill>
                  <a:srgbClr val="623F27"/>
                </a:solidFill>
              </a:rPr>
              <a:t>outubro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357F15-A64B-394F-D75A-8F7FDD383E25}"/>
              </a:ext>
            </a:extLst>
          </p:cNvPr>
          <p:cNvSpPr txBox="1"/>
          <p:nvPr/>
        </p:nvSpPr>
        <p:spPr>
          <a:xfrm>
            <a:off x="2318400" y="1098000"/>
            <a:ext cx="214642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Sumário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1EAC00-430C-E66D-9533-FEC06B3713C8}"/>
              </a:ext>
            </a:extLst>
          </p:cNvPr>
          <p:cNvSpPr txBox="1"/>
          <p:nvPr/>
        </p:nvSpPr>
        <p:spPr>
          <a:xfrm>
            <a:off x="2538000" y="1954800"/>
            <a:ext cx="17092800" cy="70275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400" tIns="50800" rIns="50800" bIns="50800" numCol="1" spcCol="38100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chemeClr val="bg1"/>
                </a:solidFill>
              </a:rPr>
              <a:t>Continuação do exercício 2: Decalque da planta da Casa do arquiteto António Carlos Siza Vieira, em AutoCad;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chemeClr val="bg1"/>
                </a:solidFill>
              </a:rPr>
              <a:t>Definição da espessura das paredes constituintes através das medidas tradicionais do tijolo: </a:t>
            </a:r>
            <a:r>
              <a:rPr lang="en-PT" dirty="0">
                <a:solidFill>
                  <a:srgbClr val="977454"/>
                </a:solidFill>
              </a:rPr>
              <a:t>0.07/0.09/0.11/0.15/0.22</a:t>
            </a:r>
            <a:r>
              <a:rPr lang="en-PT" dirty="0">
                <a:solidFill>
                  <a:schemeClr val="bg1"/>
                </a:solidFill>
              </a:rPr>
              <a:t> </a:t>
            </a:r>
            <a:r>
              <a:rPr lang="en-PT" dirty="0">
                <a:solidFill>
                  <a:srgbClr val="977454"/>
                </a:solidFill>
              </a:rPr>
              <a:t>metros</a:t>
            </a:r>
            <a:r>
              <a:rPr lang="en-PT" dirty="0">
                <a:solidFill>
                  <a:schemeClr val="bg1"/>
                </a:solidFill>
              </a:rPr>
              <a:t>, assumindo um reboco de </a:t>
            </a:r>
            <a:r>
              <a:rPr lang="en-PT" dirty="0">
                <a:solidFill>
                  <a:srgbClr val="977454"/>
                </a:solidFill>
              </a:rPr>
              <a:t>0.02 metros </a:t>
            </a:r>
            <a:r>
              <a:rPr lang="en-PT" dirty="0">
                <a:solidFill>
                  <a:schemeClr val="bg1"/>
                </a:solidFill>
              </a:rPr>
              <a:t>e uma caixa de ar de </a:t>
            </a:r>
            <a:r>
              <a:rPr lang="en-PT" dirty="0">
                <a:solidFill>
                  <a:srgbClr val="977454"/>
                </a:solidFill>
              </a:rPr>
              <a:t>0.04 metros</a:t>
            </a:r>
            <a:r>
              <a:rPr lang="en-PT" dirty="0">
                <a:solidFill>
                  <a:schemeClr val="bg1"/>
                </a:solidFill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PT" dirty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PT" dirty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Espessura da parede: 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0.34 m (34 cm)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rgbClr val="977454"/>
                </a:solidFill>
              </a:rPr>
              <a:t>Reboco: </a:t>
            </a:r>
            <a:r>
              <a:rPr lang="en-PT" dirty="0">
                <a:solidFill>
                  <a:schemeClr val="bg1"/>
                </a:solidFill>
              </a:rPr>
              <a:t>0.02 m (2 cm)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ijolo: 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0.11/0.15 m (11</a:t>
            </a:r>
            <a:r>
              <a:rPr lang="en-PT" dirty="0">
                <a:solidFill>
                  <a:schemeClr val="bg1"/>
                </a:solidFill>
              </a:rPr>
              <a:t>/ 15 cm)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Caixa de ar: 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0.04 m (4 cm)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2313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85DD2F-CEA0-824D-8397-58FD087EF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2DEB415D-9807-93D5-CE1B-FD6CEB3E243A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en-GB" dirty="0">
                <a:solidFill>
                  <a:srgbClr val="623F27"/>
                </a:solidFill>
              </a:rPr>
              <a:t>Semana 4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4 de outubro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04CDF-5884-586D-BF25-FCC75FF457EE}"/>
              </a:ext>
            </a:extLst>
          </p:cNvPr>
          <p:cNvSpPr txBox="1"/>
          <p:nvPr/>
        </p:nvSpPr>
        <p:spPr>
          <a:xfrm>
            <a:off x="2318400" y="1098000"/>
            <a:ext cx="214642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Sumário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B0E4E-A28C-85BD-F38D-A78F59DBD6EB}"/>
              </a:ext>
            </a:extLst>
          </p:cNvPr>
          <p:cNvSpPr txBox="1"/>
          <p:nvPr/>
        </p:nvSpPr>
        <p:spPr>
          <a:xfrm>
            <a:off x="2538000" y="1954800"/>
            <a:ext cx="17092800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chemeClr val="bg1"/>
                </a:solidFill>
              </a:rPr>
              <a:t>Continuação do exercício 2: Decalque da planta da Casa do arquiteto António Carlos Siza Vieira, em AutoCad;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Compor o espaço através de elementos arquitétonicos, a partir do site “Louças Roca”.</a:t>
            </a:r>
          </a:p>
        </p:txBody>
      </p:sp>
    </p:spTree>
    <p:extLst>
      <p:ext uri="{BB962C8B-B14F-4D97-AF65-F5344CB8AC3E}">
        <p14:creationId xmlns:p14="http://schemas.microsoft.com/office/powerpoint/2010/main" val="405972899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1" y="9770047"/>
            <a:ext cx="24384001" cy="1721334"/>
          </a:xfrm>
          <a:prstGeom prst="rect">
            <a:avLst/>
          </a:prstGeom>
          <a:solidFill>
            <a:srgbClr val="977454"/>
          </a:solidFill>
        </p:spPr>
        <p:txBody>
          <a:bodyPr anchor="ctr"/>
          <a:lstStyle/>
          <a:p>
            <a:pPr lvl="1" algn="l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</a:t>
            </a:r>
            <a:r>
              <a:rPr lang="pt-PT" sz="6400" cap="small" dirty="0"/>
              <a:t>Sofia de Pessoa Oliveira</a:t>
            </a:r>
            <a:r>
              <a:rPr sz="6400" cap="small" dirty="0"/>
              <a:t>                  </a:t>
            </a:r>
          </a:p>
        </p:txBody>
      </p:sp>
      <p:sp>
        <p:nvSpPr>
          <p:cNvPr id="127" name="Foto do Aluno"/>
          <p:cNvSpPr/>
          <p:nvPr/>
        </p:nvSpPr>
        <p:spPr>
          <a:xfrm>
            <a:off x="14238002" y="-9137"/>
            <a:ext cx="10145997" cy="977918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dirty="0"/>
              <a:t>Foto do </a:t>
            </a:r>
            <a:r>
              <a:rPr dirty="0" err="1"/>
              <a:t>Aluno</a:t>
            </a:r>
            <a:endParaRPr dirty="0"/>
          </a:p>
        </p:txBody>
      </p:sp>
      <p:sp>
        <p:nvSpPr>
          <p:cNvPr id="128" name="20170000"/>
          <p:cNvSpPr txBox="1"/>
          <p:nvPr/>
        </p:nvSpPr>
        <p:spPr>
          <a:xfrm>
            <a:off x="2191879" y="7018866"/>
            <a:ext cx="1182394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defTabSz="2257721">
              <a:defRPr sz="19000" b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rgbClr val="623F27"/>
                </a:solidFill>
              </a:rPr>
              <a:t>20</a:t>
            </a:r>
            <a:r>
              <a:rPr lang="pt-PT" dirty="0">
                <a:solidFill>
                  <a:srgbClr val="623F27"/>
                </a:solidFill>
              </a:rPr>
              <a:t>211179</a:t>
            </a:r>
            <a:endParaRPr dirty="0">
              <a:solidFill>
                <a:srgbClr val="623F27"/>
              </a:solidFill>
            </a:endParaRPr>
          </a:p>
        </p:txBody>
      </p:sp>
      <p:grpSp>
        <p:nvGrpSpPr>
          <p:cNvPr id="13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9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0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rPr lang="en-GB" dirty="0">
                  <a:solidFill>
                    <a:schemeClr val="bg1"/>
                  </a:solidFill>
                </a:rPr>
                <a:t>RP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3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>
                  <a:solidFill>
                    <a:srgbClr val="623F27"/>
                  </a:solidFill>
                </a:rPr>
                <a:t>Mestrado</a:t>
              </a:r>
              <a:r>
                <a:rPr dirty="0">
                  <a:solidFill>
                    <a:srgbClr val="623F27"/>
                  </a:solidFill>
                </a:rPr>
                <a:t> </a:t>
              </a:r>
              <a:r>
                <a:rPr dirty="0" err="1">
                  <a:solidFill>
                    <a:srgbClr val="623F27"/>
                  </a:solidFill>
                </a:rPr>
                <a:t>Integrado</a:t>
              </a:r>
              <a:r>
                <a:rPr dirty="0">
                  <a:solidFill>
                    <a:srgbClr val="623F27"/>
                  </a:solidFill>
                </a:rPr>
                <a:t> </a:t>
              </a:r>
              <a:r>
                <a:rPr dirty="0" err="1">
                  <a:solidFill>
                    <a:srgbClr val="623F27"/>
                  </a:solidFill>
                </a:rPr>
                <a:t>em</a:t>
              </a:r>
              <a:r>
                <a:rPr dirty="0">
                  <a:solidFill>
                    <a:srgbClr val="623F27"/>
                  </a:solidFill>
                </a:rPr>
                <a:t> </a:t>
              </a:r>
              <a:r>
                <a:rPr dirty="0" err="1">
                  <a:solidFill>
                    <a:srgbClr val="623F27"/>
                  </a:solidFill>
                </a:rPr>
                <a:t>Arquitectura</a:t>
              </a:r>
              <a:endParaRPr dirty="0">
                <a:solidFill>
                  <a:srgbClr val="623F27"/>
                </a:solidFill>
              </a:endParaRP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>
                  <a:solidFill>
                    <a:srgbClr val="623F27"/>
                  </a:solidFill>
                </a:rPr>
                <a:t>Ano</a:t>
              </a:r>
              <a:r>
                <a:rPr dirty="0">
                  <a:solidFill>
                    <a:srgbClr val="623F27"/>
                  </a:solidFill>
                </a:rPr>
                <a:t> </a:t>
              </a:r>
              <a:r>
                <a:rPr dirty="0" err="1">
                  <a:solidFill>
                    <a:srgbClr val="623F27"/>
                  </a:solidFill>
                </a:rPr>
                <a:t>Lectivo</a:t>
              </a:r>
              <a:r>
                <a:rPr dirty="0">
                  <a:solidFill>
                    <a:srgbClr val="623F27"/>
                  </a:solidFill>
                </a:rPr>
                <a:t> 202</a:t>
              </a:r>
              <a:r>
                <a:rPr lang="en-GB" dirty="0">
                  <a:solidFill>
                    <a:srgbClr val="623F27"/>
                  </a:solidFill>
                </a:rPr>
                <a:t>4</a:t>
              </a:r>
              <a:r>
                <a:rPr dirty="0">
                  <a:solidFill>
                    <a:srgbClr val="623F27"/>
                  </a:solidFill>
                </a:rPr>
                <a:t>-202</a:t>
              </a:r>
              <a:r>
                <a:rPr lang="en-GB" dirty="0">
                  <a:solidFill>
                    <a:srgbClr val="623F27"/>
                  </a:solidFill>
                </a:rPr>
                <a:t>5</a:t>
              </a:r>
              <a:r>
                <a:rPr dirty="0">
                  <a:solidFill>
                    <a:srgbClr val="623F27"/>
                  </a:solidFill>
                </a:rPr>
                <a:t> 1º </a:t>
              </a:r>
              <a:r>
                <a:rPr dirty="0" err="1">
                  <a:solidFill>
                    <a:srgbClr val="623F27"/>
                  </a:solidFill>
                </a:rPr>
                <a:t>Semestre</a:t>
              </a:r>
              <a:endParaRPr dirty="0">
                <a:solidFill>
                  <a:srgbClr val="623F27"/>
                </a:solidFill>
              </a:endParaRP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>
                  <a:solidFill>
                    <a:srgbClr val="623F27"/>
                  </a:solidFill>
                </a:rPr>
                <a:t>Docente</a:t>
              </a:r>
              <a:r>
                <a:rPr dirty="0">
                  <a:solidFill>
                    <a:srgbClr val="623F27"/>
                  </a:solidFill>
                </a:rPr>
                <a:t> - Nuno Alão              </a:t>
              </a:r>
              <a:r>
                <a:rPr lang="en-GB" dirty="0">
                  <a:solidFill>
                    <a:srgbClr val="623F27"/>
                  </a:solidFill>
                </a:rPr>
                <a:t>2</a:t>
              </a:r>
              <a:r>
                <a:rPr dirty="0">
                  <a:solidFill>
                    <a:srgbClr val="623F27"/>
                  </a:solidFill>
                </a:rPr>
                <a:t>º </a:t>
              </a:r>
              <a:r>
                <a:rPr dirty="0" err="1">
                  <a:solidFill>
                    <a:srgbClr val="623F27"/>
                  </a:solidFill>
                </a:rPr>
                <a:t>Ano</a:t>
              </a:r>
              <a:r>
                <a:rPr dirty="0">
                  <a:solidFill>
                    <a:srgbClr val="623F27"/>
                  </a:solidFill>
                </a:rPr>
                <a:t>  </a:t>
              </a:r>
            </a:p>
          </p:txBody>
        </p:sp>
      </p:grpSp>
      <p:pic>
        <p:nvPicPr>
          <p:cNvPr id="3" name="Picture 2" descr="A person standing in front of a castle&#10;&#10;Description automatically generated">
            <a:extLst>
              <a:ext uri="{FF2B5EF4-FFF2-40B4-BE49-F238E27FC236}">
                <a16:creationId xmlns:a16="http://schemas.microsoft.com/office/drawing/2014/main" id="{054AFE9C-2F7D-94E8-1373-CE4C279CD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800" y="456191"/>
            <a:ext cx="4970921" cy="883166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933ECC-67EF-CA65-DF74-E861E679D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7F2E7D6A-1352-66DD-6DD9-B7D407F00FD7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108000" rIns="50400" bIns="108000" anchor="ctr">
            <a:no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7200" dirty="0">
                <a:solidFill>
                  <a:srgbClr val="623F27"/>
                </a:solidFill>
              </a:rPr>
              <a:t> </a:t>
            </a:r>
            <a:r>
              <a:rPr lang="pt-PT" sz="7200" dirty="0">
                <a:solidFill>
                  <a:srgbClr val="623F27"/>
                </a:solidFill>
              </a:rPr>
              <a:t>Roca Sanitário</a:t>
            </a:r>
            <a:endParaRPr sz="7200" dirty="0">
              <a:solidFill>
                <a:srgbClr val="623F27"/>
              </a:solidFill>
            </a:endParaRPr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D0B4A04F-F785-285C-F578-A7DAD24FB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5876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1819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489FC2-A60F-EA93-87A3-F5F107F45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EF764FDE-9249-5D95-FBE3-E7E87AEF7133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400" bIns="108000" anchor="ctr">
            <a:normAutofit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>
                <a:solidFill>
                  <a:srgbClr val="623F27"/>
                </a:solidFill>
              </a:rPr>
              <a:t>                         </a:t>
            </a:r>
            <a:r>
              <a:rPr lang="pt-PT" sz="7200" dirty="0">
                <a:solidFill>
                  <a:srgbClr val="623F27"/>
                </a:solidFill>
              </a:rPr>
              <a:t>Roca Sanitário</a:t>
            </a:r>
            <a:endParaRPr sz="7200" dirty="0">
              <a:solidFill>
                <a:srgbClr val="623F27"/>
              </a:solidFill>
            </a:endParaRPr>
          </a:p>
        </p:txBody>
      </p:sp>
      <p:pic>
        <p:nvPicPr>
          <p:cNvPr id="6" name="Picture 5" descr="A computer screen shot of a blueprint&#10;&#10;Description automatically generated">
            <a:extLst>
              <a:ext uri="{FF2B5EF4-FFF2-40B4-BE49-F238E27FC236}">
                <a16:creationId xmlns:a16="http://schemas.microsoft.com/office/drawing/2014/main" id="{A0B3C543-349E-60A1-C055-46883641A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5876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2987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EBFA3E-E94F-CA56-2EDF-0EDA1403A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62D1F5EA-3481-5288-70DF-011853697127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en-GB" dirty="0">
                <a:solidFill>
                  <a:srgbClr val="623F27"/>
                </a:solidFill>
              </a:rPr>
              <a:t>Semana 5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10 de outubro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98342D-CFE4-1C4F-FC57-B927E59012AE}"/>
              </a:ext>
            </a:extLst>
          </p:cNvPr>
          <p:cNvSpPr txBox="1"/>
          <p:nvPr/>
        </p:nvSpPr>
        <p:spPr>
          <a:xfrm>
            <a:off x="2318400" y="1098000"/>
            <a:ext cx="2282175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PT" sz="4000" dirty="0">
                <a:solidFill>
                  <a:srgbClr val="623F27"/>
                </a:solidFill>
              </a:rPr>
              <a:t>Sumário</a:t>
            </a:r>
            <a:endParaRPr kumimoji="0" lang="en-PT" sz="4000" b="1" i="0" u="none" strike="noStrike" cap="none" spc="0" normalizeH="0" baseline="0" dirty="0">
              <a:ln>
                <a:noFill/>
              </a:ln>
              <a:solidFill>
                <a:srgbClr val="623F27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089374-0E2A-E170-3647-B662BD90BDF0}"/>
              </a:ext>
            </a:extLst>
          </p:cNvPr>
          <p:cNvSpPr txBox="1"/>
          <p:nvPr/>
        </p:nvSpPr>
        <p:spPr>
          <a:xfrm>
            <a:off x="2538000" y="1954800"/>
            <a:ext cx="13587412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chemeClr val="bg1"/>
                </a:solidFill>
              </a:rPr>
              <a:t>Detalhe construtivo do vão de uma porta nas escalas 1/100 e 1/1 (escala real);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Introdução das noções de “paperspace”;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92459229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7F4241-7468-74C8-3AA3-61EABC758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831591F9-A84D-BCA5-353B-39E6AC1ECAC6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</a:t>
            </a:r>
            <a:r>
              <a:rPr lang="pt-PT" dirty="0"/>
              <a:t>   </a:t>
            </a:r>
            <a:r>
              <a:rPr lang="pt-PT" sz="7200" dirty="0">
                <a:solidFill>
                  <a:srgbClr val="623F27"/>
                </a:solidFill>
              </a:rPr>
              <a:t>Vãos de portas à escala 1/100</a:t>
            </a:r>
            <a:endParaRPr sz="7200" dirty="0">
              <a:solidFill>
                <a:srgbClr val="623F27"/>
              </a:solidFill>
            </a:endParaRPr>
          </a:p>
        </p:txBody>
      </p:sp>
      <p:pic>
        <p:nvPicPr>
          <p:cNvPr id="3" name="Picture 2" descr="A computer screen shot of a blueprint&#10;&#10;Description automatically generated">
            <a:extLst>
              <a:ext uri="{FF2B5EF4-FFF2-40B4-BE49-F238E27FC236}">
                <a16:creationId xmlns:a16="http://schemas.microsoft.com/office/drawing/2014/main" id="{3F2B1983-5715-C6D5-9138-D7560A4BE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874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A5A6A7-2764-62E3-60DB-BCD6D380C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C8E95040-EA39-50E9-88BB-0A12EBFCCE3E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</a:t>
            </a:r>
            <a:r>
              <a:rPr lang="pt-PT" dirty="0"/>
              <a:t>   </a:t>
            </a:r>
            <a:r>
              <a:rPr lang="pt-PT" sz="7200" dirty="0">
                <a:solidFill>
                  <a:srgbClr val="623F27"/>
                </a:solidFill>
              </a:rPr>
              <a:t>Vãos de portas à escala 1/1</a:t>
            </a:r>
            <a:endParaRPr sz="7200" dirty="0">
              <a:solidFill>
                <a:srgbClr val="623F27"/>
              </a:solidFill>
            </a:endParaRPr>
          </a:p>
        </p:txBody>
      </p:sp>
      <p:pic>
        <p:nvPicPr>
          <p:cNvPr id="4" name="Picture 3" descr="A computer screen shot of a blueprint&#10;&#10;Description automatically generated">
            <a:extLst>
              <a:ext uri="{FF2B5EF4-FFF2-40B4-BE49-F238E27FC236}">
                <a16:creationId xmlns:a16="http://schemas.microsoft.com/office/drawing/2014/main" id="{FD648299-A731-77E8-FE46-3D34EC86E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68960" cy="8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6700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2A3603-3F6D-B51D-B96E-0BA845A99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517F29D5-E7B7-70F7-DFCC-628BBABC99D5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dirty="0">
                <a:solidFill>
                  <a:srgbClr val="623F27"/>
                </a:solidFill>
              </a:rPr>
              <a:t>Semana 5 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11 de outubro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32FB86-25B3-5F33-EF4F-68AC511A3B2F}"/>
              </a:ext>
            </a:extLst>
          </p:cNvPr>
          <p:cNvSpPr txBox="1"/>
          <p:nvPr/>
        </p:nvSpPr>
        <p:spPr>
          <a:xfrm>
            <a:off x="2318399" y="1098000"/>
            <a:ext cx="2510775" cy="716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Sumário</a:t>
            </a:r>
            <a:endParaRPr lang="en-PT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556BA-39D6-ADB7-2A66-426AB97C2DEC}"/>
              </a:ext>
            </a:extLst>
          </p:cNvPr>
          <p:cNvSpPr txBox="1"/>
          <p:nvPr/>
        </p:nvSpPr>
        <p:spPr>
          <a:xfrm>
            <a:off x="2538000" y="1954800"/>
            <a:ext cx="13730400" cy="79406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chemeClr val="bg1"/>
                </a:solidFill>
              </a:rPr>
              <a:t>Detalhe construtivo de um vão de uma janela à escala 1/100;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Desenvolvimento do Layout do exercício;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O layout deverá integrar a planta decalcada assim como um detalhe à escala real, 1/1, podendo este ser o da porta feita em aula e/ou outro à escolha.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solidFill>
                  <a:srgbClr val="977454"/>
                </a:solidFill>
              </a:rPr>
              <a:t>P</a:t>
            </a:r>
            <a:r>
              <a:rPr lang="en-PT" dirty="0">
                <a:solidFill>
                  <a:srgbClr val="977454"/>
                </a:solidFill>
              </a:rPr>
              <a:t>aper size: </a:t>
            </a:r>
            <a:r>
              <a:rPr lang="en-PT" dirty="0">
                <a:solidFill>
                  <a:schemeClr val="bg1"/>
                </a:solidFill>
              </a:rPr>
              <a:t>ISO A1 (594 x 841 mm)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rgbClr val="977454"/>
                </a:solidFill>
              </a:rPr>
              <a:t>V</a:t>
            </a:r>
            <a:r>
              <a:rPr lang="en-GB" dirty="0">
                <a:solidFill>
                  <a:srgbClr val="977454"/>
                </a:solidFill>
              </a:rPr>
              <a:t>p</a:t>
            </a:r>
            <a:r>
              <a:rPr lang="en-PT" dirty="0">
                <a:solidFill>
                  <a:srgbClr val="977454"/>
                </a:solidFill>
              </a:rPr>
              <a:t>layer – </a:t>
            </a:r>
            <a:r>
              <a:rPr lang="en-PT" dirty="0">
                <a:solidFill>
                  <a:schemeClr val="bg1"/>
                </a:solidFill>
              </a:rPr>
              <a:t>Freeze ( congelar layer 0, onde se insere o desenho da planta, e das portas 100 no detalhe, se necessário, e das portas 1 na planta).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             - </a:t>
            </a:r>
            <a:r>
              <a:rPr lang="en-PT" dirty="0">
                <a:solidFill>
                  <a:schemeClr val="bg1"/>
                </a:solidFill>
              </a:rPr>
              <a:t>Thaw (para descongelar)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Pan – </a:t>
            </a:r>
            <a:r>
              <a:rPr lang="en-PT" dirty="0">
                <a:solidFill>
                  <a:schemeClr val="bg1"/>
                </a:solidFill>
              </a:rPr>
              <a:t>deslocar a vista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Colocar todas as Mviews (janelas) dos desenhos numa layer própria, para congelar.</a:t>
            </a:r>
          </a:p>
        </p:txBody>
      </p:sp>
    </p:spTree>
    <p:extLst>
      <p:ext uri="{BB962C8B-B14F-4D97-AF65-F5344CB8AC3E}">
        <p14:creationId xmlns:p14="http://schemas.microsoft.com/office/powerpoint/2010/main" val="417407579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42EE05-4C65-B007-E284-194BB8080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D432C983-561B-A84C-12DA-EC32EF99702A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>
                <a:solidFill>
                  <a:srgbClr val="623F27"/>
                </a:solidFill>
              </a:rPr>
              <a:t>              </a:t>
            </a:r>
            <a:r>
              <a:rPr lang="pt-PT" dirty="0">
                <a:solidFill>
                  <a:srgbClr val="623F27"/>
                </a:solidFill>
              </a:rPr>
              <a:t>  </a:t>
            </a:r>
            <a:r>
              <a:rPr lang="pt-PT" sz="7200" dirty="0">
                <a:solidFill>
                  <a:srgbClr val="623F27"/>
                </a:solidFill>
              </a:rPr>
              <a:t>Vãos de janelas à escala 1/100</a:t>
            </a:r>
            <a:endParaRPr sz="7200" dirty="0">
              <a:solidFill>
                <a:srgbClr val="623F27"/>
              </a:solidFill>
            </a:endParaRPr>
          </a:p>
        </p:txBody>
      </p:sp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ECA4C9A8-593C-E475-47A0-68A62B01A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68960" cy="8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0756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F25BE1-66CA-ECCA-4669-6B63F6A79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7615ED6C-801A-507D-8FE9-5950A1A6E32C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>
                <a:solidFill>
                  <a:srgbClr val="623F27"/>
                </a:solidFill>
              </a:rPr>
              <a:t>              </a:t>
            </a:r>
            <a:r>
              <a:rPr lang="pt-PT" sz="7200" dirty="0">
                <a:solidFill>
                  <a:srgbClr val="623F27"/>
                </a:solidFill>
              </a:rPr>
              <a:t>Paperspace (organização do layout)</a:t>
            </a:r>
            <a:endParaRPr sz="7200" dirty="0">
              <a:solidFill>
                <a:srgbClr val="623F27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2797799-B587-095C-95AB-CEE061432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4090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2ABCB1-8175-A930-072A-0838D5A7A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AF22E990-B5C9-7112-E7C0-1250D2DBD7D7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dirty="0">
                <a:solidFill>
                  <a:srgbClr val="623F27"/>
                </a:solidFill>
              </a:rPr>
              <a:t>Semana 6 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17 de outubro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F6CA65-7448-6561-F28D-FA2C91FF2661}"/>
              </a:ext>
            </a:extLst>
          </p:cNvPr>
          <p:cNvSpPr txBox="1"/>
          <p:nvPr/>
        </p:nvSpPr>
        <p:spPr>
          <a:xfrm>
            <a:off x="2318399" y="1098000"/>
            <a:ext cx="2510775" cy="716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Sumário</a:t>
            </a:r>
            <a:endParaRPr lang="en-PT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DF22D1-6C2A-BF11-6057-A6859793B2CB}"/>
              </a:ext>
            </a:extLst>
          </p:cNvPr>
          <p:cNvSpPr txBox="1"/>
          <p:nvPr/>
        </p:nvSpPr>
        <p:spPr>
          <a:xfrm>
            <a:off x="2538000" y="1954800"/>
            <a:ext cx="13730400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Continuação da construção do do Layout do exercício;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Definição dos Hatch para a composiçao da materialidade, nomeadamente do tijolo, reboco, pavimento dos sanitários e cozinha e madeira;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Início da segunda parte do exercício: um corte e um alçado da Casa.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7108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4A9D6C-87BE-6DC6-804E-0CBD95C88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0C834D9F-AB5D-1955-0AA6-2426B5A5B8FC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Materialidade (Hatch)</a:t>
            </a:r>
            <a:endParaRPr sz="7200" dirty="0">
              <a:solidFill>
                <a:srgbClr val="623F27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68BDE78-3F23-A3CE-4072-289829881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B9C7D0-2AAF-825B-4C4E-B7BF6E08400D}"/>
              </a:ext>
            </a:extLst>
          </p:cNvPr>
          <p:cNvSpPr txBox="1"/>
          <p:nvPr/>
        </p:nvSpPr>
        <p:spPr>
          <a:xfrm>
            <a:off x="1931280" y="1818000"/>
            <a:ext cx="2447785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just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000" b="1" i="0" u="sng" strike="noStrike" kern="0" cap="none" spc="0" normalizeH="0" baseline="0" noProof="0" dirty="0">
                <a:ln>
                  <a:noFill/>
                </a:ln>
                <a:solidFill>
                  <a:srgbClr val="977454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Tijolo</a:t>
            </a:r>
          </a:p>
          <a:p>
            <a:pPr marL="0" marR="0" lvl="0" indent="0" algn="just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000" b="1" i="0" u="none" strike="noStrike" kern="0" cap="none" spc="0" normalizeH="0" baseline="0" noProof="0" dirty="0">
                <a:ln>
                  <a:noFill/>
                </a:ln>
                <a:solidFill>
                  <a:srgbClr val="977454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ANSI 32</a:t>
            </a:r>
          </a:p>
          <a:p>
            <a:pPr marL="0" marR="0" lvl="0" indent="0" algn="just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000" b="1" i="0" u="none" strike="noStrike" kern="0" cap="none" spc="0" normalizeH="0" baseline="0" noProof="0" dirty="0">
                <a:ln>
                  <a:noFill/>
                </a:ln>
                <a:solidFill>
                  <a:srgbClr val="977454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SCALE:. 0.01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111D46-EA70-7CE6-8A3A-8F72E7FDD05D}"/>
              </a:ext>
            </a:extLst>
          </p:cNvPr>
          <p:cNvSpPr txBox="1"/>
          <p:nvPr/>
        </p:nvSpPr>
        <p:spPr>
          <a:xfrm>
            <a:off x="20007335" y="1677096"/>
            <a:ext cx="2766940" cy="51809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sng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Reboco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Neste caso, visto que este é composto por uma mistura de cimento e areia utilizamos o AR – SAND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SCALE: 0.0005 </a:t>
            </a:r>
            <a:endParaRPr kumimoji="0" lang="pt-PT" sz="3000" b="1" i="0" strike="noStrike" cap="none" spc="0" normalizeH="0" baseline="0" dirty="0">
              <a:ln>
                <a:noFill/>
              </a:ln>
              <a:solidFill>
                <a:srgbClr val="977454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2519827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Agrupar"/>
          <p:cNvGrpSpPr/>
          <p:nvPr/>
        </p:nvGrpSpPr>
        <p:grpSpPr>
          <a:xfrm>
            <a:off x="253667" y="11778500"/>
            <a:ext cx="24026918" cy="1919033"/>
            <a:chOff x="0" y="0"/>
            <a:chExt cx="24026918" cy="1919031"/>
          </a:xfrm>
        </p:grpSpPr>
        <p:sp>
          <p:nvSpPr>
            <p:cNvPr id="136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7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rPr lang="en-GB" dirty="0"/>
                <a:t>RP</a:t>
              </a:r>
              <a:endParaRPr dirty="0"/>
            </a:p>
          </p:txBody>
        </p:sp>
        <p:sp>
          <p:nvSpPr>
            <p:cNvPr id="140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>
                  <a:solidFill>
                    <a:srgbClr val="623F27"/>
                  </a:solidFill>
                </a:rPr>
                <a:t>Mestrado</a:t>
              </a:r>
              <a:r>
                <a:rPr dirty="0">
                  <a:solidFill>
                    <a:srgbClr val="623F27"/>
                  </a:solidFill>
                </a:rPr>
                <a:t> </a:t>
              </a:r>
              <a:r>
                <a:rPr dirty="0" err="1">
                  <a:solidFill>
                    <a:srgbClr val="623F27"/>
                  </a:solidFill>
                </a:rPr>
                <a:t>Integrado</a:t>
              </a:r>
              <a:r>
                <a:rPr dirty="0">
                  <a:solidFill>
                    <a:srgbClr val="623F27"/>
                  </a:solidFill>
                </a:rPr>
                <a:t> </a:t>
              </a:r>
              <a:r>
                <a:rPr dirty="0" err="1">
                  <a:solidFill>
                    <a:srgbClr val="623F27"/>
                  </a:solidFill>
                </a:rPr>
                <a:t>em</a:t>
              </a:r>
              <a:r>
                <a:rPr dirty="0">
                  <a:solidFill>
                    <a:srgbClr val="623F27"/>
                  </a:solidFill>
                </a:rPr>
                <a:t> </a:t>
              </a:r>
              <a:r>
                <a:rPr dirty="0" err="1">
                  <a:solidFill>
                    <a:srgbClr val="623F27"/>
                  </a:solidFill>
                </a:rPr>
                <a:t>Arquitectura</a:t>
              </a:r>
              <a:endParaRPr dirty="0">
                <a:solidFill>
                  <a:srgbClr val="623F27"/>
                </a:solidFill>
              </a:endParaRP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>
                  <a:solidFill>
                    <a:srgbClr val="623F27"/>
                  </a:solidFill>
                </a:rPr>
                <a:t>Ano</a:t>
              </a:r>
              <a:r>
                <a:rPr dirty="0">
                  <a:solidFill>
                    <a:srgbClr val="623F27"/>
                  </a:solidFill>
                </a:rPr>
                <a:t> </a:t>
              </a:r>
              <a:r>
                <a:rPr dirty="0" err="1">
                  <a:solidFill>
                    <a:srgbClr val="623F27"/>
                  </a:solidFill>
                </a:rPr>
                <a:t>Lectivo</a:t>
              </a:r>
              <a:r>
                <a:rPr dirty="0">
                  <a:solidFill>
                    <a:srgbClr val="623F27"/>
                  </a:solidFill>
                </a:rPr>
                <a:t> 202</a:t>
              </a:r>
              <a:r>
                <a:rPr lang="en-GB" dirty="0">
                  <a:solidFill>
                    <a:srgbClr val="623F27"/>
                  </a:solidFill>
                </a:rPr>
                <a:t>4</a:t>
              </a:r>
              <a:r>
                <a:rPr dirty="0">
                  <a:solidFill>
                    <a:srgbClr val="623F27"/>
                  </a:solidFill>
                </a:rPr>
                <a:t>-202</a:t>
              </a:r>
              <a:r>
                <a:rPr lang="en-GB" dirty="0">
                  <a:solidFill>
                    <a:srgbClr val="623F27"/>
                  </a:solidFill>
                </a:rPr>
                <a:t>5</a:t>
              </a:r>
              <a:r>
                <a:rPr dirty="0">
                  <a:solidFill>
                    <a:srgbClr val="623F27"/>
                  </a:solidFill>
                </a:rPr>
                <a:t> 1º </a:t>
              </a:r>
              <a:r>
                <a:rPr dirty="0" err="1">
                  <a:solidFill>
                    <a:srgbClr val="623F27"/>
                  </a:solidFill>
                </a:rPr>
                <a:t>Semestre</a:t>
              </a:r>
              <a:endParaRPr dirty="0">
                <a:solidFill>
                  <a:srgbClr val="623F27"/>
                </a:solidFill>
              </a:endParaRP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>
                  <a:solidFill>
                    <a:srgbClr val="623F27"/>
                  </a:solidFill>
                </a:rPr>
                <a:t>Docente</a:t>
              </a:r>
              <a:r>
                <a:rPr dirty="0">
                  <a:solidFill>
                    <a:srgbClr val="623F27"/>
                  </a:solidFill>
                </a:rPr>
                <a:t> - Nuno Alão              </a:t>
              </a:r>
              <a:r>
                <a:rPr lang="en-GB" dirty="0">
                  <a:solidFill>
                    <a:srgbClr val="623F27"/>
                  </a:solidFill>
                </a:rPr>
                <a:t>2</a:t>
              </a:r>
              <a:r>
                <a:rPr dirty="0">
                  <a:solidFill>
                    <a:srgbClr val="623F27"/>
                  </a:solidFill>
                </a:rPr>
                <a:t>º </a:t>
              </a:r>
              <a:r>
                <a:rPr dirty="0" err="1">
                  <a:solidFill>
                    <a:srgbClr val="623F27"/>
                  </a:solidFill>
                </a:rPr>
                <a:t>Ano</a:t>
              </a:r>
              <a:r>
                <a:rPr dirty="0">
                  <a:solidFill>
                    <a:srgbClr val="623F27"/>
                  </a:solidFill>
                </a:rPr>
                <a:t>  </a:t>
              </a:r>
            </a:p>
          </p:txBody>
        </p:sp>
      </p:grpSp>
      <p:sp>
        <p:nvSpPr>
          <p:cNvPr id="142" name="ÍNDICE"/>
          <p:cNvSpPr txBox="1"/>
          <p:nvPr/>
        </p:nvSpPr>
        <p:spPr>
          <a:xfrm>
            <a:off x="2318121" y="1097194"/>
            <a:ext cx="187551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r>
              <a:rPr sz="4000" dirty="0">
                <a:solidFill>
                  <a:srgbClr val="623F27"/>
                </a:solidFill>
              </a:rPr>
              <a:t>ÍNDICE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005144-7AC1-E016-B257-A93DC74F841F}"/>
              </a:ext>
            </a:extLst>
          </p:cNvPr>
          <p:cNvSpPr txBox="1"/>
          <p:nvPr/>
        </p:nvSpPr>
        <p:spPr>
          <a:xfrm>
            <a:off x="2971272" y="1953072"/>
            <a:ext cx="10265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C9D1F-4FA1-A5E9-B6A5-3DB4C8055B53}"/>
              </a:ext>
            </a:extLst>
          </p:cNvPr>
          <p:cNvSpPr txBox="1"/>
          <p:nvPr/>
        </p:nvSpPr>
        <p:spPr>
          <a:xfrm>
            <a:off x="2539406" y="1953072"/>
            <a:ext cx="17093672" cy="88742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Semana 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 – 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12/13 de setembro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Semana 2 – </a:t>
            </a:r>
            <a:r>
              <a:rPr lang="en-PT" dirty="0">
                <a:solidFill>
                  <a:schemeClr val="bg1">
                    <a:lumMod val="95000"/>
                  </a:schemeClr>
                </a:solidFill>
              </a:rPr>
              <a:t>19/20 de setembro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>
                  <a:lumMod val="95000"/>
                </a:schemeClr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Semana 3 –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26/27 de setembro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Semana 4 – </a:t>
            </a:r>
            <a:r>
              <a:rPr lang="en-PT" dirty="0">
                <a:solidFill>
                  <a:schemeClr val="bg1">
                    <a:lumMod val="95000"/>
                  </a:schemeClr>
                </a:solidFill>
              </a:rPr>
              <a:t>3/4 de outubro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>
                  <a:lumMod val="95000"/>
                </a:schemeClr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Semana 5 –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10/11 de outubro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Semana 6 – </a:t>
            </a:r>
            <a:r>
              <a:rPr lang="en-PT" dirty="0">
                <a:solidFill>
                  <a:schemeClr val="bg1">
                    <a:lumMod val="95000"/>
                  </a:schemeClr>
                </a:solidFill>
              </a:rPr>
              <a:t>17/18 de outubro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>
                  <a:lumMod val="95000"/>
                </a:schemeClr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Semana </a:t>
            </a:r>
            <a:r>
              <a:rPr lang="en-PT" dirty="0">
                <a:solidFill>
                  <a:srgbClr val="977454"/>
                </a:solidFill>
              </a:rPr>
              <a:t>7 – </a:t>
            </a:r>
            <a:r>
              <a:rPr lang="en-PT" dirty="0">
                <a:solidFill>
                  <a:schemeClr val="bg1">
                    <a:lumMod val="95000"/>
                  </a:schemeClr>
                </a:solidFill>
              </a:rPr>
              <a:t>24/25 de outubro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>
                  <a:lumMod val="95000"/>
                </a:schemeClr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Semana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8 – 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31/1 de outubro/novembro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Semana 9 – </a:t>
            </a:r>
            <a:r>
              <a:rPr lang="en-PT" dirty="0">
                <a:solidFill>
                  <a:schemeClr val="bg1">
                    <a:lumMod val="95000"/>
                  </a:schemeClr>
                </a:solidFill>
              </a:rPr>
              <a:t>7/8 de novembro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>
                  <a:lumMod val="95000"/>
                </a:schemeClr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Semana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10 – 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14/15 de novembro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1B6D2E-7410-CEB2-A6F7-A7DEC073E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9CFFFE5C-0FFE-8D68-451C-497D3C49ED5D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>
                <a:solidFill>
                  <a:srgbClr val="623F27"/>
                </a:solidFill>
              </a:rPr>
              <a:t>Materialidade (Hatch)</a:t>
            </a:r>
          </a:p>
        </p:txBody>
      </p:sp>
      <p:pic>
        <p:nvPicPr>
          <p:cNvPr id="4" name="Picture 3" descr="A computer screen shot of a blueprint&#10;&#10;Description automatically generated">
            <a:extLst>
              <a:ext uri="{FF2B5EF4-FFF2-40B4-BE49-F238E27FC236}">
                <a16:creationId xmlns:a16="http://schemas.microsoft.com/office/drawing/2014/main" id="{9563DA41-A608-D174-6104-810AD1A58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14E6F1-542A-CBF8-C87A-62210201DE89}"/>
              </a:ext>
            </a:extLst>
          </p:cNvPr>
          <p:cNvSpPr txBox="1"/>
          <p:nvPr/>
        </p:nvSpPr>
        <p:spPr>
          <a:xfrm>
            <a:off x="2805263" y="1818000"/>
            <a:ext cx="2357437" cy="2400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sng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Pavimento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ANSI 37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SCALE:. 0.01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Ângulo: 82</a:t>
            </a:r>
          </a:p>
        </p:txBody>
      </p:sp>
    </p:spTree>
    <p:extLst>
      <p:ext uri="{BB962C8B-B14F-4D97-AF65-F5344CB8AC3E}">
        <p14:creationId xmlns:p14="http://schemas.microsoft.com/office/powerpoint/2010/main" val="240749123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BA5F8B-0EA0-62BF-049D-996711A47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20259DE1-2896-2482-B6B4-224CF930BFB7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>
                <a:solidFill>
                  <a:srgbClr val="623F27"/>
                </a:solidFill>
              </a:rPr>
              <a:t>Materialidade (Hatch)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F6334A-53FA-2D5E-0B15-E7EFA3218292}"/>
              </a:ext>
            </a:extLst>
          </p:cNvPr>
          <p:cNvSpPr txBox="1"/>
          <p:nvPr/>
        </p:nvSpPr>
        <p:spPr>
          <a:xfrm>
            <a:off x="2486025" y="1818000"/>
            <a:ext cx="2676675" cy="79406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sng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Madeira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Neste caso, não é utilizado um hatch do </a:t>
            </a:r>
            <a:r>
              <a:rPr lang="pt-PT" dirty="0" err="1">
                <a:solidFill>
                  <a:srgbClr val="977454"/>
                </a:solidFill>
              </a:rPr>
              <a:t>autocad</a:t>
            </a:r>
            <a:r>
              <a:rPr lang="pt-PT" dirty="0">
                <a:solidFill>
                  <a:srgbClr val="977454"/>
                </a:solidFill>
              </a:rPr>
              <a:t>. Fazemos a textura do material através do comando SPLINE; METHOD </a:t>
            </a:r>
            <a:r>
              <a:rPr lang="pt-PT" dirty="0" err="1">
                <a:solidFill>
                  <a:srgbClr val="977454"/>
                </a:solidFill>
              </a:rPr>
              <a:t>fit</a:t>
            </a:r>
            <a:r>
              <a:rPr lang="pt-PT" dirty="0">
                <a:solidFill>
                  <a:srgbClr val="977454"/>
                </a:solidFill>
              </a:rPr>
              <a:t>, para a curva passar no ponto estipulado;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25FED45-139C-566A-7048-6864DD6B5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0993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7C434B-8EF9-0FE5-870A-912A9B623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94251E7B-389A-0116-176D-8BA598BC0558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dirty="0">
                <a:solidFill>
                  <a:srgbClr val="623F27"/>
                </a:solidFill>
              </a:rPr>
              <a:t>Semana 6 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18 de outubro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05A07F-5086-B578-EBDC-53813FC9FAC0}"/>
              </a:ext>
            </a:extLst>
          </p:cNvPr>
          <p:cNvSpPr txBox="1"/>
          <p:nvPr/>
        </p:nvSpPr>
        <p:spPr>
          <a:xfrm>
            <a:off x="2318399" y="1098000"/>
            <a:ext cx="2510775" cy="716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Sumário</a:t>
            </a:r>
            <a:endParaRPr lang="en-PT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0F8101-03C0-CD0E-97C4-CF2BB570F7E9}"/>
              </a:ext>
            </a:extLst>
          </p:cNvPr>
          <p:cNvSpPr txBox="1"/>
          <p:nvPr/>
        </p:nvSpPr>
        <p:spPr>
          <a:xfrm>
            <a:off x="2538000" y="1954800"/>
            <a:ext cx="13730400" cy="70173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Introdução dos respetivos comandos para cotar o desenho: 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DIM LIN –</a:t>
            </a:r>
            <a:r>
              <a:rPr lang="en-PT" dirty="0">
                <a:solidFill>
                  <a:schemeClr val="bg1"/>
                </a:solidFill>
              </a:rPr>
              <a:t> paralelo aos eixos x, y;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DIM ALI – </a:t>
            </a:r>
            <a:r>
              <a:rPr lang="en-PT" dirty="0">
                <a:solidFill>
                  <a:schemeClr val="bg1"/>
                </a:solidFill>
              </a:rPr>
              <a:t>paralelo aos elementos do desenho;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DIM ANG – </a:t>
            </a:r>
            <a:r>
              <a:rPr lang="en-PT" dirty="0">
                <a:solidFill>
                  <a:schemeClr val="bg1"/>
                </a:solidFill>
              </a:rPr>
              <a:t>dimensões do ângulo;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DIM RAD – </a:t>
            </a:r>
            <a:r>
              <a:rPr lang="en-PT" dirty="0">
                <a:solidFill>
                  <a:schemeClr val="bg1"/>
                </a:solidFill>
              </a:rPr>
              <a:t>dimensões dos raios;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DIM STYLE – </a:t>
            </a:r>
            <a:r>
              <a:rPr lang="en-PT" dirty="0">
                <a:solidFill>
                  <a:schemeClr val="bg1"/>
                </a:solidFill>
              </a:rPr>
              <a:t>estilo/modelo das cotas;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chemeClr val="bg1"/>
                </a:solidFill>
              </a:rPr>
              <a:t>Escadas como comunicações verticais e a sua composição no desenho e respetiva formúla (2E+C = 63/64) 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Criar a layer cotas e utilizar o comando apenas no paperspace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3496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FCC6DF-B667-3FB8-A98F-B0CEA16E8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94D8587B-05D3-3121-0E03-2FABC06D32A2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sz="7200" dirty="0">
                <a:solidFill>
                  <a:srgbClr val="623F27"/>
                </a:solidFill>
              </a:rPr>
              <a:t>Escadas – Comunicações Verticais- </a:t>
            </a:r>
            <a:endParaRPr sz="7200" dirty="0">
              <a:solidFill>
                <a:srgbClr val="623F2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E5A6F-9068-3055-B881-F2AA7BA4B4A8}"/>
              </a:ext>
            </a:extLst>
          </p:cNvPr>
          <p:cNvSpPr txBox="1"/>
          <p:nvPr/>
        </p:nvSpPr>
        <p:spPr>
          <a:xfrm>
            <a:off x="2538000" y="1954800"/>
            <a:ext cx="13730400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EA4B2-A8AC-4E69-8A2D-AA8B8152E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675" y="1570050"/>
            <a:ext cx="5644800" cy="8353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06E1F6-18DB-F2B0-B698-6113CE517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475" y="1570050"/>
            <a:ext cx="5626800" cy="8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4467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931FBF-1B28-55AA-1A7B-A90D7517B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A9737A17-EE8F-5B75-6704-E840E18516C0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dirty="0">
                <a:solidFill>
                  <a:srgbClr val="623F27"/>
                </a:solidFill>
              </a:rPr>
              <a:t>Semana 6 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18 de outubro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92089E-93AC-C714-AA57-86FCA65C643E}"/>
              </a:ext>
            </a:extLst>
          </p:cNvPr>
          <p:cNvSpPr txBox="1"/>
          <p:nvPr/>
        </p:nvSpPr>
        <p:spPr>
          <a:xfrm>
            <a:off x="2318399" y="1098000"/>
            <a:ext cx="2510775" cy="716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PT" sz="4000" dirty="0">
                <a:solidFill>
                  <a:srgbClr val="623F27"/>
                </a:solidFill>
              </a:rPr>
              <a:t>Cotas</a:t>
            </a:r>
            <a:endParaRPr lang="en-PT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82542-BF2A-D14E-E45C-7D6880387C23}"/>
              </a:ext>
            </a:extLst>
          </p:cNvPr>
          <p:cNvSpPr txBox="1"/>
          <p:nvPr/>
        </p:nvSpPr>
        <p:spPr>
          <a:xfrm>
            <a:off x="2538000" y="1954800"/>
            <a:ext cx="13730400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Colocar cotas em todos os segmentos pertinentes;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Podemos editar as mesmas se necessário, clicando duas vezes;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Referência: Bonjour Tristesse – Planta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 DIMSTYLE (para modificar o modelo das cotas)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solidFill>
                  <a:schemeClr val="bg1"/>
                </a:solidFill>
              </a:rPr>
              <a:t>N</a:t>
            </a:r>
            <a:r>
              <a:rPr lang="en-PT" dirty="0">
                <a:solidFill>
                  <a:schemeClr val="bg1"/>
                </a:solidFill>
              </a:rPr>
              <a:t>ame: Casa Siza (por exemplo)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9540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1AB9F-CC12-DB21-23B4-545726360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FC84A1A3-613E-232C-A00A-DE2DE4A2F733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DIMSTYLE</a:t>
            </a:r>
          </a:p>
        </p:txBody>
      </p:sp>
      <p:pic>
        <p:nvPicPr>
          <p:cNvPr id="4" name="Picture 3" descr="A computer screen shot of a blueprint&#10;&#10;Description automatically generated">
            <a:extLst>
              <a:ext uri="{FF2B5EF4-FFF2-40B4-BE49-F238E27FC236}">
                <a16:creationId xmlns:a16="http://schemas.microsoft.com/office/drawing/2014/main" id="{42512D4F-B681-6542-ABC5-F13B45442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8611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3042D6-C400-EC5B-3FDB-5CCF8CF2A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C2E6566F-7DDE-4E80-C9B9-BCD8946DF9ED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DIMSTYLE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6CA1CFA-048F-5099-964D-33A07C1EE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2889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CE7378-8408-625D-D347-BA17C8C9D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C727A48D-7D0E-5868-BE5B-4ED0483728F3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DIMSTYLE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F54234F-EB6B-EA50-3942-0109D7692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0097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F4B816-ECA7-5C56-2BF6-31D70E962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1A8A8A32-4385-2B7B-DBF6-6D1857DBD8C5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DIMSTYLE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AE73D8C-DC5E-2B0B-A75B-6BEE94358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5963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28EADC-DABF-FA0A-A4FE-1E6634B17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7DC35709-E18D-13F0-1900-CB572B15F573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DIMSTYLE</a:t>
            </a:r>
          </a:p>
        </p:txBody>
      </p:sp>
      <p:pic>
        <p:nvPicPr>
          <p:cNvPr id="3" name="Picture 2" descr="A computer screen shot of a blueprint&#10;&#10;Description automatically generated">
            <a:extLst>
              <a:ext uri="{FF2B5EF4-FFF2-40B4-BE49-F238E27FC236}">
                <a16:creationId xmlns:a16="http://schemas.microsoft.com/office/drawing/2014/main" id="{93C47ADD-F800-1D57-D547-D5E1ABCD8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0111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en-GB" dirty="0">
                <a:solidFill>
                  <a:srgbClr val="623F27"/>
                </a:solidFill>
              </a:rPr>
              <a:t>Semana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1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12 de setembro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D5E524-1409-9AD6-374F-E8AD62FD601E}"/>
              </a:ext>
            </a:extLst>
          </p:cNvPr>
          <p:cNvSpPr txBox="1"/>
          <p:nvPr/>
        </p:nvSpPr>
        <p:spPr>
          <a:xfrm>
            <a:off x="2318400" y="1098000"/>
            <a:ext cx="18756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Sumário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D076F-96E9-2F9F-0917-4A07E56D42FC}"/>
              </a:ext>
            </a:extLst>
          </p:cNvPr>
          <p:cNvSpPr txBox="1"/>
          <p:nvPr/>
        </p:nvSpPr>
        <p:spPr>
          <a:xfrm>
            <a:off x="2538000" y="1954800"/>
            <a:ext cx="17092800" cy="4257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Apresentação da cadeira e dos respetivos critérios de avaliação;</a:t>
            </a: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Início da contrução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da ficha de aluno e do Blogue das aulas;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Host: 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ftp.ulisboa.pt</a:t>
            </a:r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rgbClr val="977454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rgbClr val="977454"/>
                </a:solidFill>
              </a:rPr>
              <a:t>Username: 20211179</a:t>
            </a:r>
            <a:endParaRPr kumimoji="0" lang="en-PT" sz="3000" b="1" i="0" u="none" strike="noStrike" cap="none" spc="0" normalizeH="0" baseline="0" dirty="0">
              <a:ln>
                <a:noFill/>
              </a:ln>
              <a:solidFill>
                <a:srgbClr val="977454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22A448-881A-B695-FC6C-6C428F059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12CFDA91-E743-D7CA-B506-A448863ECBED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DIMSTYLE</a:t>
            </a:r>
          </a:p>
        </p:txBody>
      </p:sp>
      <p:pic>
        <p:nvPicPr>
          <p:cNvPr id="4" name="Picture 3" descr="A computer screen shot of a blueprint&#10;&#10;Description automatically generated">
            <a:extLst>
              <a:ext uri="{FF2B5EF4-FFF2-40B4-BE49-F238E27FC236}">
                <a16:creationId xmlns:a16="http://schemas.microsoft.com/office/drawing/2014/main" id="{E7702571-9E22-E629-5A7D-2E484F817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8077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4EEF01-7928-DB24-549D-863C42134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6C85D325-6FA7-9B08-2A3E-569CE5674AE6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Para imprimir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7D67173-2FCF-7DC8-4EB9-1B852CA82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1522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014D93-4DEF-1C19-97E0-67F317837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E6499191-0AA4-65A1-566B-9936E898B6BF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Para imprimir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75FECE3-25F8-1042-4F15-5833AFC58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7917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8AFBEC-1865-CF1E-97B3-525ECD76F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BC39C3E4-1474-F20B-E8C7-938308FCD0D0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Para imprimir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74559FE-937B-749E-4CD4-8DE638FAE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530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0FF404-3625-E1CD-BC22-CD4C1FBE9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5945F6CB-9558-C385-8C88-76FECBDBDD25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Para imprimir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4525CF9-9300-62E1-70E5-ECE7EA9FB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68960" cy="8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3456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2F004C-E098-A4B5-4726-814BD6786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0D580334-25C2-224E-9739-A72B5F1F1D7E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Para imprimir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D0D1581-3342-3CD8-C48D-9BE72C5CD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5952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CD4D78-9912-D46F-9FD3-1D780653B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4D7CC73C-A3B1-FC3A-3DD9-8A3F88D24493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Para imprimir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30A9EB-9186-4229-31FD-C56D6280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074" y="505886"/>
            <a:ext cx="710501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4117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705138-DF63-106A-389C-5091FAB0A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2FE7915B-83A5-AC37-60F3-96AADF22740C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dirty="0">
                <a:solidFill>
                  <a:srgbClr val="623F27"/>
                </a:solidFill>
              </a:rPr>
              <a:t>Semana 6 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18 de outubro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3E7046-CBA9-0DB0-4233-B1B8F1D8CBC5}"/>
              </a:ext>
            </a:extLst>
          </p:cNvPr>
          <p:cNvSpPr txBox="1"/>
          <p:nvPr/>
        </p:nvSpPr>
        <p:spPr>
          <a:xfrm>
            <a:off x="2318399" y="1098000"/>
            <a:ext cx="2510775" cy="716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Sumário</a:t>
            </a:r>
            <a:endParaRPr lang="en-PT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CFF35-9430-EEB4-273C-3C95AEA49961}"/>
              </a:ext>
            </a:extLst>
          </p:cNvPr>
          <p:cNvSpPr txBox="1"/>
          <p:nvPr/>
        </p:nvSpPr>
        <p:spPr>
          <a:xfrm>
            <a:off x="2538000" y="1954800"/>
            <a:ext cx="13730400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Esclarecimento de dúvidas sobre a plotagem do desenho;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Modelação 3D. Construção de uma superfície parabólica como superfície de revolução;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8529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4AAAB4-EC57-9C82-2A6E-B881BCBFB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63DE8E02-60BB-D1BA-76F6-22B8275466D1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dirty="0">
                <a:solidFill>
                  <a:srgbClr val="623F27"/>
                </a:solidFill>
              </a:rPr>
              <a:t>Semana 7 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24 de outubro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67828-4158-F1AA-2B95-4D07BE8DA1E1}"/>
              </a:ext>
            </a:extLst>
          </p:cNvPr>
          <p:cNvSpPr txBox="1"/>
          <p:nvPr/>
        </p:nvSpPr>
        <p:spPr>
          <a:xfrm>
            <a:off x="2318399" y="1098000"/>
            <a:ext cx="2510775" cy="716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Parábola</a:t>
            </a:r>
            <a:endParaRPr lang="en-PT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51DA6C-7FDD-80C8-8599-D6BA6C93803B}"/>
              </a:ext>
            </a:extLst>
          </p:cNvPr>
          <p:cNvSpPr txBox="1"/>
          <p:nvPr/>
        </p:nvSpPr>
        <p:spPr>
          <a:xfrm>
            <a:off x="2538000" y="1954800"/>
            <a:ext cx="1373040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Superfície construída em função do seu eixo, diretriz e de um foco;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Cada ponta da mesma dista igual ao fogo e a diretriz;</a:t>
            </a:r>
          </a:p>
        </p:txBody>
      </p:sp>
    </p:spTree>
    <p:extLst>
      <p:ext uri="{BB962C8B-B14F-4D97-AF65-F5344CB8AC3E}">
        <p14:creationId xmlns:p14="http://schemas.microsoft.com/office/powerpoint/2010/main" val="3477859422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AE7CEC-2106-158A-6D86-131146FB6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58E15581-A844-CAC6-1A16-ADA1E286D437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Parábola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718947-D40A-630E-6B50-5A14B18B49DF}"/>
              </a:ext>
            </a:extLst>
          </p:cNvPr>
          <p:cNvSpPr txBox="1"/>
          <p:nvPr/>
        </p:nvSpPr>
        <p:spPr>
          <a:xfrm>
            <a:off x="2028825" y="1818000"/>
            <a:ext cx="3133875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Definição das Layers de trabalho;</a:t>
            </a:r>
            <a:endParaRPr kumimoji="0" lang="pt-PT" sz="3000" b="1" i="0" strike="noStrike" cap="none" spc="0" normalizeH="0" baseline="0" dirty="0">
              <a:ln>
                <a:noFill/>
              </a:ln>
              <a:solidFill>
                <a:srgbClr val="977454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9C72A93-00FD-825A-CDF1-000C440F8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9187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E9D51-E876-8C2B-E07F-03851C7FE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9253E7BD-9240-C911-90E9-68FE12719593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FileZilla</a:t>
            </a:r>
            <a:endParaRPr sz="7200" dirty="0">
              <a:solidFill>
                <a:srgbClr val="623F27"/>
              </a:solidFill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BDE4DDF-65C7-A1C9-5157-E1D466BD3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937" y="1817073"/>
            <a:ext cx="13366125" cy="83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1865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157A31-6783-DC3E-A365-1932F691F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5D8A9BCB-0FA8-40FB-BE4A-7C0BC701F7A8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Parábola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647B2-B778-133B-B768-957D260C8F7F}"/>
              </a:ext>
            </a:extLst>
          </p:cNvPr>
          <p:cNvSpPr txBox="1"/>
          <p:nvPr/>
        </p:nvSpPr>
        <p:spPr>
          <a:xfrm>
            <a:off x="2028825" y="1818000"/>
            <a:ext cx="3133875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d= diretriz (80 unidades)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e= eixo de revolução (100 unidades)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F= Foco</a:t>
            </a:r>
            <a:endParaRPr kumimoji="0" lang="pt-PT" sz="3000" b="1" i="0" strike="noStrike" cap="none" spc="0" normalizeH="0" baseline="0" dirty="0">
              <a:ln>
                <a:noFill/>
              </a:ln>
              <a:solidFill>
                <a:srgbClr val="977454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C97BBF1-6E03-A10C-56F6-4551E574E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B317B1-A2C9-BEC9-5380-2452379C5A00}"/>
              </a:ext>
            </a:extLst>
          </p:cNvPr>
          <p:cNvSpPr txBox="1"/>
          <p:nvPr/>
        </p:nvSpPr>
        <p:spPr>
          <a:xfrm>
            <a:off x="2028824" y="4920978"/>
            <a:ext cx="3133875" cy="4257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Desenhar uma circunferência centro no no ponto F com 20 de raio e copiar a linha d e colocar sob o ponto V e na respetiva layer;</a:t>
            </a:r>
          </a:p>
        </p:txBody>
      </p:sp>
    </p:spTree>
    <p:extLst>
      <p:ext uri="{BB962C8B-B14F-4D97-AF65-F5344CB8AC3E}">
        <p14:creationId xmlns:p14="http://schemas.microsoft.com/office/powerpoint/2010/main" val="111506425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C8A0D7-3BF6-DAA9-F100-22B16495A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108F7755-D678-2483-D4FC-0063755712A4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Parábola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AF67A0-6D57-DB34-A4C6-C5C9D0F4E3E5}"/>
              </a:ext>
            </a:extLst>
          </p:cNvPr>
          <p:cNvSpPr txBox="1"/>
          <p:nvPr/>
        </p:nvSpPr>
        <p:spPr>
          <a:xfrm>
            <a:off x="1428750" y="1818000"/>
            <a:ext cx="3676800" cy="76117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Através do comando OFFSET fazer mais quatro linhas verticais e circunferências;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PT" dirty="0">
              <a:solidFill>
                <a:srgbClr val="977454"/>
              </a:solidFill>
            </a:endParaRP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Onde as linhas verticais intersetarem na respetiva circunferência, marcar um ponto com uma circunferência, de cor vermelha, de pequena dimensão</a:t>
            </a:r>
            <a:endParaRPr kumimoji="0" lang="pt-PT" sz="3000" b="1" i="0" strike="noStrike" cap="none" spc="0" normalizeH="0" baseline="0" dirty="0">
              <a:ln>
                <a:noFill/>
              </a:ln>
              <a:solidFill>
                <a:srgbClr val="977454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631C950-B0EC-073A-8EBC-92488764A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91747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ED52BF-E2C7-7F53-DB12-8F457D44D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75C6D8DF-046A-1F77-B5A9-C472799F7CC9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Parábola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0202061-B7BD-B193-17FB-B85B42327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7984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C40AA-DE0D-D543-64DD-F4DEBC555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A0896507-8F0F-6D12-A5DD-877F5E773C69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Parábola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59152-E899-13A1-BA8A-558177C2FB61}"/>
              </a:ext>
            </a:extLst>
          </p:cNvPr>
          <p:cNvSpPr txBox="1"/>
          <p:nvPr/>
        </p:nvSpPr>
        <p:spPr>
          <a:xfrm>
            <a:off x="1428750" y="1818000"/>
            <a:ext cx="3676800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Unir todos os pontos através do comando SPLINE</a:t>
            </a:r>
            <a:endParaRPr kumimoji="0" lang="pt-PT" sz="3000" b="1" i="0" strike="noStrike" cap="none" spc="0" normalizeH="0" baseline="0" dirty="0">
              <a:ln>
                <a:noFill/>
              </a:ln>
              <a:solidFill>
                <a:srgbClr val="977454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7D42A88-B1CC-D52E-DC39-D73BB5E70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68960" cy="8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66103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194087-F5C2-9A59-35A3-C7E8EC599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22BB4C18-5874-AFB3-FE11-C14EBCFFBA56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Parábola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3D9942-D768-EB64-3A85-2834D2934051}"/>
              </a:ext>
            </a:extLst>
          </p:cNvPr>
          <p:cNvSpPr txBox="1"/>
          <p:nvPr/>
        </p:nvSpPr>
        <p:spPr>
          <a:xfrm>
            <a:off x="1428750" y="1818000"/>
            <a:ext cx="367680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OFFSET - 1 – da linha pré existente;</a:t>
            </a:r>
            <a:endParaRPr kumimoji="0" lang="pt-PT" sz="3000" b="1" i="0" strike="noStrike" cap="none" spc="0" normalizeH="0" baseline="0" dirty="0">
              <a:ln>
                <a:noFill/>
              </a:ln>
              <a:solidFill>
                <a:srgbClr val="977454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3D61A0C-DD59-73F1-B709-0041F362D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7357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3BA396-0167-D9CD-80E3-6C39687F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5DA4C996-E24C-0554-0B65-A5234B2835DE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Parábola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77A274-C03F-2D0C-C678-33D0BAF47A5A}"/>
              </a:ext>
            </a:extLst>
          </p:cNvPr>
          <p:cNvSpPr txBox="1"/>
          <p:nvPr/>
        </p:nvSpPr>
        <p:spPr>
          <a:xfrm>
            <a:off x="1428750" y="1818000"/>
            <a:ext cx="3676800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Unir estas duas linhas através de uma circunferência;</a:t>
            </a:r>
            <a:endParaRPr kumimoji="0" lang="pt-PT" sz="3000" b="1" i="0" strike="noStrike" cap="none" spc="0" normalizeH="0" baseline="0" dirty="0">
              <a:ln>
                <a:noFill/>
              </a:ln>
              <a:solidFill>
                <a:srgbClr val="977454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067B9D7-023D-9090-3EC5-DE2DC86A2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818000"/>
            <a:ext cx="7772400" cy="485775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E8DEEBB-7D34-5930-6553-264BF05D4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050" y="4246875"/>
            <a:ext cx="77724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5316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93F9DD-AC0B-0BA0-4F00-B3B96DD11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BBB95DBD-CA9D-C503-4895-4CCB03153D96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Parábola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28032-50DE-157B-58C6-C42432BBA5C1}"/>
              </a:ext>
            </a:extLst>
          </p:cNvPr>
          <p:cNvSpPr txBox="1"/>
          <p:nvPr/>
        </p:nvSpPr>
        <p:spPr>
          <a:xfrm>
            <a:off x="1428750" y="1818000"/>
            <a:ext cx="3676800" cy="4247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Através do camando PEDIT – JOIN, unir a linha de dentro com as meias circunferências;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Alterar a cor da linha de fora para vermelho;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591C9F2-425C-3CB8-9EDB-DF28DB1D7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2110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64F9E1-A8DE-F365-5E4F-7C74CF05B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FA3BE704-FD30-0877-E354-5E35A8D20899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Parábola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C1C887-8515-3BCC-0435-85A94A617F6B}"/>
              </a:ext>
            </a:extLst>
          </p:cNvPr>
          <p:cNvSpPr txBox="1"/>
          <p:nvPr/>
        </p:nvSpPr>
        <p:spPr>
          <a:xfrm>
            <a:off x="2600325" y="1818000"/>
            <a:ext cx="3676800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ORB - ORB</a:t>
            </a:r>
            <a:r>
              <a:rPr lang="pt-PT" dirty="0">
                <a:solidFill>
                  <a:srgbClr val="977454"/>
                </a:solidFill>
              </a:rPr>
              <a:t>IT</a:t>
            </a:r>
            <a:endParaRPr kumimoji="0" lang="pt-PT" sz="3000" b="1" i="0" strike="noStrike" cap="none" spc="0" normalizeH="0" baseline="0" dirty="0">
              <a:ln>
                <a:noFill/>
              </a:ln>
              <a:solidFill>
                <a:srgbClr val="977454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95A722E-B4F9-2731-7459-C18C445B9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77468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666990-B56D-8DC8-DA8F-63B836F67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46081D51-DEAE-BA78-A691-08BF540DB8C1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Parábola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C489E-99FB-5959-9B00-CFF4F6B2D2D4}"/>
              </a:ext>
            </a:extLst>
          </p:cNvPr>
          <p:cNvSpPr txBox="1"/>
          <p:nvPr/>
        </p:nvSpPr>
        <p:spPr>
          <a:xfrm>
            <a:off x="1828801" y="1818000"/>
            <a:ext cx="3371850" cy="93256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SURFTAB1 – 40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SURFTAB2 – 40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PT" dirty="0">
              <a:solidFill>
                <a:srgbClr val="977454"/>
              </a:solidFill>
            </a:endParaRP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REVSURF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Select object do revolve: linha da parábola exterior;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Select object that defines the axis of revolution: e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Specify start angle: 0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Specify included angle</a:t>
            </a:r>
            <a:r>
              <a:rPr lang="pt-PT" dirty="0">
                <a:solidFill>
                  <a:srgbClr val="977454"/>
                </a:solidFill>
              </a:rPr>
              <a:t>: 180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(repetir os </a:t>
            </a:r>
            <a:r>
              <a:rPr lang="pt-PT" dirty="0">
                <a:solidFill>
                  <a:srgbClr val="977454"/>
                </a:solidFill>
              </a:rPr>
              <a:t>passos para a linha da parábola interior;</a:t>
            </a:r>
            <a:endParaRPr kumimoji="0" lang="pt-PT" sz="3000" b="1" i="0" strike="noStrike" cap="none" spc="0" normalizeH="0" baseline="0" dirty="0">
              <a:ln>
                <a:noFill/>
              </a:ln>
              <a:solidFill>
                <a:srgbClr val="977454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3AFAAA5-F770-185F-CCA9-4E4EB94EE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79654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7BEDF6-A153-2B65-10AF-DB3E04A67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B5ABD075-B291-AC05-83A6-330EDED1D49A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Parábola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EA0C5-2C9F-F022-C58D-E160374128E8}"/>
              </a:ext>
            </a:extLst>
          </p:cNvPr>
          <p:cNvSpPr txBox="1"/>
          <p:nvPr/>
        </p:nvSpPr>
        <p:spPr>
          <a:xfrm>
            <a:off x="2085975" y="1818000"/>
            <a:ext cx="3114675" cy="4247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Selecionar a parábola e utilizar o comando SHADE.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Mudar cor da parte exterior da parábola para vermelho;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B7AE0FD-34AC-0644-5828-42088F11D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5105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11CEAF-B21A-A7C5-40A8-19C0BF788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E2DC02DE-B525-453E-D4AE-F6FD8ECF46A8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Sublime Text</a:t>
            </a:r>
            <a:endParaRPr sz="7200" dirty="0">
              <a:solidFill>
                <a:srgbClr val="623F27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F9B6E6D-D171-DECA-6B59-62F78699F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5876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02252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7D3265-460C-2008-FA6E-63356C55C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026D3DD1-0E0A-290B-7567-55E79791E870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dirty="0">
                <a:solidFill>
                  <a:srgbClr val="623F27"/>
                </a:solidFill>
              </a:rPr>
              <a:t>Semana 7 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25 de outubro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14B91F-1FCA-B459-F48D-583AA06D9F83}"/>
              </a:ext>
            </a:extLst>
          </p:cNvPr>
          <p:cNvSpPr txBox="1"/>
          <p:nvPr/>
        </p:nvSpPr>
        <p:spPr>
          <a:xfrm>
            <a:off x="2318399" y="1098000"/>
            <a:ext cx="2510775" cy="716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Sumário</a:t>
            </a:r>
            <a:endParaRPr lang="en-PT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33E33E-285B-BF1B-E20F-BCF928E9F6AD}"/>
              </a:ext>
            </a:extLst>
          </p:cNvPr>
          <p:cNvSpPr txBox="1"/>
          <p:nvPr/>
        </p:nvSpPr>
        <p:spPr>
          <a:xfrm>
            <a:off x="2538000" y="1954800"/>
            <a:ext cx="1373040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PT" dirty="0">
                <a:solidFill>
                  <a:schemeClr val="bg1"/>
                </a:solidFill>
              </a:rPr>
              <a:t>Construção de sólidos Platónicos, nomeadamente tetraedro, Hexaedro, Octaedro, dodecaedro e isocaedro;</a:t>
            </a:r>
          </a:p>
        </p:txBody>
      </p:sp>
    </p:spTree>
    <p:extLst>
      <p:ext uri="{BB962C8B-B14F-4D97-AF65-F5344CB8AC3E}">
        <p14:creationId xmlns:p14="http://schemas.microsoft.com/office/powerpoint/2010/main" val="1798186748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E3D87-543B-EA64-E2F0-DBB74820B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E777BFEF-CF9C-3004-C111-37B2B466472A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   Poliedros Regulares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468ECD-2951-57A4-CDD8-1D05CA0645DE}"/>
              </a:ext>
            </a:extLst>
          </p:cNvPr>
          <p:cNvSpPr txBox="1"/>
          <p:nvPr/>
        </p:nvSpPr>
        <p:spPr>
          <a:xfrm>
            <a:off x="2028825" y="1818000"/>
            <a:ext cx="3133875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Definição das Layers de trabalho;</a:t>
            </a:r>
            <a:endParaRPr kumimoji="0" lang="pt-PT" sz="3000" b="1" i="0" strike="noStrike" cap="none" spc="0" normalizeH="0" baseline="0" dirty="0">
              <a:ln>
                <a:noFill/>
              </a:ln>
              <a:solidFill>
                <a:srgbClr val="977454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B749ECA-2ADB-B289-3155-12DF3E265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53313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B4C74-ADC4-3A19-FC19-4E2468B9C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3F1BCDAA-03C8-D969-6102-5886E50D7584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Poliedros Regulares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DDEDEA-DF26-08D2-DAF3-88F8FE9AF1CC}"/>
              </a:ext>
            </a:extLst>
          </p:cNvPr>
          <p:cNvSpPr txBox="1"/>
          <p:nvPr/>
        </p:nvSpPr>
        <p:spPr>
          <a:xfrm>
            <a:off x="2538000" y="1954800"/>
            <a:ext cx="19288126" cy="74789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Poliedros regulares com arestas de 10 unidades;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u="sng" dirty="0">
                <a:solidFill>
                  <a:srgbClr val="977454"/>
                </a:solidFill>
              </a:rPr>
              <a:t>TETRAEDRO</a:t>
            </a:r>
            <a:r>
              <a:rPr lang="pt-PT" dirty="0">
                <a:solidFill>
                  <a:srgbClr val="977454"/>
                </a:solidFill>
              </a:rPr>
              <a:t> – 4 faces triangulares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sng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HEXAEDRO</a:t>
            </a:r>
            <a:r>
              <a:rPr kumimoji="0" lang="pt-PT" sz="3000" b="1" i="0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- 6 faces quadrangulares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u="sng" dirty="0">
                <a:solidFill>
                  <a:srgbClr val="977454"/>
                </a:solidFill>
              </a:rPr>
              <a:t>OCTAEDRO</a:t>
            </a:r>
            <a:r>
              <a:rPr lang="pt-PT" dirty="0">
                <a:solidFill>
                  <a:srgbClr val="977454"/>
                </a:solidFill>
              </a:rPr>
              <a:t> – 8 faces triangulares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sng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DODECAEDRO</a:t>
            </a:r>
            <a:r>
              <a:rPr kumimoji="0" lang="pt-PT" sz="3000" b="1" i="0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– 12 faces pentagonais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u="sng" dirty="0">
                <a:solidFill>
                  <a:srgbClr val="977454"/>
                </a:solidFill>
              </a:rPr>
              <a:t>IDOCAEDRO</a:t>
            </a:r>
            <a:r>
              <a:rPr lang="pt-PT" dirty="0">
                <a:solidFill>
                  <a:srgbClr val="977454"/>
                </a:solidFill>
              </a:rPr>
              <a:t> – 20 faces triangulares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Coordenadas: 50,50;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As figuras são construídas utilizando o comando Polyline;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Preench</a:t>
            </a:r>
            <a:r>
              <a:rPr lang="pt-PT" dirty="0">
                <a:solidFill>
                  <a:srgbClr val="977454"/>
                </a:solidFill>
              </a:rPr>
              <a:t>er o tetraedro, hexaedro e o dodecaedro com uma hatch sólida correspondente à cor definida da layer e agrupá-las - </a:t>
            </a:r>
            <a:r>
              <a:rPr lang="pt-PT" u="sng" dirty="0">
                <a:solidFill>
                  <a:srgbClr val="977454"/>
                </a:solidFill>
              </a:rPr>
              <a:t>GROUP</a:t>
            </a:r>
            <a:r>
              <a:rPr lang="pt-PT" dirty="0">
                <a:solidFill>
                  <a:srgbClr val="977454"/>
                </a:solidFill>
              </a:rPr>
              <a:t>;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sng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ORB</a:t>
            </a:r>
            <a:r>
              <a:rPr kumimoji="0" lang="pt-PT" sz="3000" b="1" i="0" strike="noStrike" cap="none" spc="0" normalizeH="0" baseline="0" dirty="0">
                <a:ln>
                  <a:noFill/>
                </a:ln>
                <a:solidFill>
                  <a:srgbClr val="97745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– 3D orbit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u="sng" dirty="0">
                <a:solidFill>
                  <a:srgbClr val="977454"/>
                </a:solidFill>
              </a:rPr>
              <a:t>3D ROTATE </a:t>
            </a:r>
            <a:r>
              <a:rPr lang="pt-PT" dirty="0">
                <a:solidFill>
                  <a:srgbClr val="977454"/>
                </a:solidFill>
              </a:rPr>
              <a:t>– para rodar o objeto consoante os eixos de rotação paralelos a x,y,z;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Utilizar o comando 3D ROTATE ou </a:t>
            </a:r>
            <a:r>
              <a:rPr lang="pt-PT" u="sng" dirty="0">
                <a:solidFill>
                  <a:srgbClr val="977454"/>
                </a:solidFill>
              </a:rPr>
              <a:t>ALIGN</a:t>
            </a:r>
            <a:r>
              <a:rPr lang="pt-PT" dirty="0">
                <a:solidFill>
                  <a:srgbClr val="977454"/>
                </a:solidFill>
              </a:rPr>
              <a:t> para compor ou fechar  a figura, tendo em consideração o eixo da figura e a sua circunferência que define o seu ponto central de rotação;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rgbClr val="977454"/>
                </a:solidFill>
              </a:rPr>
              <a:t>No octaedro, utilizar o </a:t>
            </a:r>
            <a:r>
              <a:rPr lang="pt-PT" u="sng" dirty="0">
                <a:solidFill>
                  <a:srgbClr val="977454"/>
                </a:solidFill>
              </a:rPr>
              <a:t>3D MIRROR </a:t>
            </a:r>
            <a:r>
              <a:rPr lang="pt-PT" dirty="0">
                <a:solidFill>
                  <a:srgbClr val="977454"/>
                </a:solidFill>
              </a:rPr>
              <a:t>do objeto inicial para fazer o seu espelho relativamente à sua base;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000" b="1" i="0" strike="noStrike" cap="none" spc="0" normalizeH="0" baseline="0" dirty="0">
              <a:ln>
                <a:noFill/>
              </a:ln>
              <a:solidFill>
                <a:srgbClr val="977454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1FE65C-60D0-5627-03F0-FE0F4B494E1D}"/>
              </a:ext>
            </a:extLst>
          </p:cNvPr>
          <p:cNvSpPr txBox="1"/>
          <p:nvPr/>
        </p:nvSpPr>
        <p:spPr>
          <a:xfrm>
            <a:off x="2538000" y="1236655"/>
            <a:ext cx="202299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Passos:</a:t>
            </a:r>
          </a:p>
        </p:txBody>
      </p:sp>
    </p:spTree>
    <p:extLst>
      <p:ext uri="{BB962C8B-B14F-4D97-AF65-F5344CB8AC3E}">
        <p14:creationId xmlns:p14="http://schemas.microsoft.com/office/powerpoint/2010/main" val="2699184842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A0B3A3-557C-D8B5-391B-D6651A193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223CC4EF-DFF6-B2F9-295B-BE53AC4BDE25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Poliedros Regulares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4465D36-0E12-27B0-1667-A5BDFB459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16392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8A7D52-08CF-C93F-196C-80CD1A0F0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3A86F95E-C704-B488-E638-0BF8DD3CF87F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en-GB" dirty="0">
                <a:solidFill>
                  <a:srgbClr val="623F27"/>
                </a:solidFill>
              </a:rPr>
              <a:t>Semana 8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31 de outubro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3DC8D1-54BA-B714-B4E2-A8D1C8ACC55D}"/>
              </a:ext>
            </a:extLst>
          </p:cNvPr>
          <p:cNvSpPr txBox="1"/>
          <p:nvPr/>
        </p:nvSpPr>
        <p:spPr>
          <a:xfrm>
            <a:off x="2318400" y="1098000"/>
            <a:ext cx="214642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Sumário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7862A8-63EE-9973-190F-492369AEC888}"/>
              </a:ext>
            </a:extLst>
          </p:cNvPr>
          <p:cNvSpPr txBox="1"/>
          <p:nvPr/>
        </p:nvSpPr>
        <p:spPr>
          <a:xfrm>
            <a:off x="2538000" y="2416464"/>
            <a:ext cx="170928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chemeClr val="bg1"/>
                </a:solidFill>
              </a:rPr>
              <a:t>Conclusão dos Poliedros Regulares;</a:t>
            </a:r>
          </a:p>
        </p:txBody>
      </p:sp>
    </p:spTree>
    <p:extLst>
      <p:ext uri="{BB962C8B-B14F-4D97-AF65-F5344CB8AC3E}">
        <p14:creationId xmlns:p14="http://schemas.microsoft.com/office/powerpoint/2010/main" val="4021123458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85F44A-6035-F800-0816-F1529A72A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2555FB09-FCD2-8FBB-35E1-FD14B699CFC3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Poliedros Regulares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3DB610B-74D0-F006-CF58-4C9130258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36919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1991C4-1D87-0E68-B95C-D4B2A01C0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B279E118-2797-BC7D-8687-ED459AD8EFAB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Poliedros Regulares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DA56E64-94E4-DD98-D3F5-02429FA4D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97156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93E828-A572-2886-0A9D-F54E43E42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1A078C6D-B684-7878-2758-D2684BC1AF3A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Poliedros Regulares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8E48611-679A-F8F5-D9CC-88D289037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36138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C9DDBC-3E22-80F1-03C6-DE8D98FFC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32E27308-52CA-54D5-3A24-B6E02F0F4DE1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Poliedros Regulares</a:t>
            </a:r>
          </a:p>
        </p:txBody>
      </p:sp>
      <p:pic>
        <p:nvPicPr>
          <p:cNvPr id="3" name="Picture 2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3D968D35-C487-CB4B-6B9D-386BE83F9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11826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33FDD0-1B79-175F-7940-1BDF1BB95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13023606-C21A-39E6-0455-15FDBF8270A8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Poliedros Regulares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B4A820F-6981-AD5B-1E61-AB9A4C769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68960" cy="8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7922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09DFF-EBF1-A39A-BDA3-D7BB9C016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5F5D2A29-914A-F356-A627-6FC5EC966DF3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Sublime Text</a:t>
            </a:r>
            <a:endParaRPr sz="7200" dirty="0">
              <a:solidFill>
                <a:srgbClr val="623F27"/>
              </a:solidFill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BCE5362-BAA0-631C-E1F5-A23141122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5876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8482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E4D792-558A-BB3E-367D-893A6EAB5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579E528C-B8C8-6FD0-C195-11A10B8000A2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Poliedros Regulares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977624C-0E85-CBB0-50D2-E94CF3F69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68960" cy="8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80002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77A19D-72E3-C168-C3CC-9640609EA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0F1B0E0E-BFFD-B5CA-6B0B-E891307FDFBD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Poliedros Regulares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19DFCFE-9C0E-5E6E-D313-A025A6D7D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1818000"/>
            <a:ext cx="13368960" cy="8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59915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969E1C-384E-9EC2-4D0F-A8035D8AE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972F183E-FBAF-D118-88FC-6579DDCCDD89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Poliedros Regulares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F972DEB-EB75-0A58-EA5D-4B3702280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68960" cy="8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43396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8EE439-0D80-15D1-27AB-C26CD7952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C12DB6C6-556A-2CAF-1547-7802532A3E86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Poliedros Regulares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F05724E-15CF-A71A-F270-96D46F477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68960" cy="8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11909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76DE3-B050-EFD5-662C-895C06E18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A6A8F4A5-983E-C27A-4600-88CECDB4A09D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Poliedros Regulares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AD9F9E0-D77E-2E8C-6D52-8D9160842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68960" cy="8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44529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7FBD9B-3632-15E2-C683-A8553FDDA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8D2929A6-67DB-9748-4339-2F91980561A5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Poliedros Regulares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659C40B-0732-A539-1A6B-CDEC0E25F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68960" cy="8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20232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8E55CF-FA2F-7DA8-2861-A1A5DACFA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341F42D0-4F10-E7E2-3609-C2648DD33239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Poliedros Regulares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0906946-6065-E92E-BF65-7D6A2A41F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68960" cy="8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37722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64319C-C890-FA53-A857-03641371E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8D9AAA85-71F3-9440-4AD7-4C4D0C60FA17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Poliedros Regulares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2A76DEA-EAB0-8F13-D6F2-229F53449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68960" cy="8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74388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56524A-70B2-B1C9-2E2B-E4354309E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>
            <a:extLst>
              <a:ext uri="{FF2B5EF4-FFF2-40B4-BE49-F238E27FC236}">
                <a16:creationId xmlns:a16="http://schemas.microsoft.com/office/drawing/2014/main" id="{E9280AA0-D4E6-B381-61AC-9A6CDD61BC9A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08000" rIns="1655999" bIns="108000" anchor="ctr">
            <a:normAutofit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200" dirty="0">
                <a:solidFill>
                  <a:srgbClr val="623F27"/>
                </a:solidFill>
              </a:rPr>
              <a:t>Poliedros Regulares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D88EE31-336D-DC1D-0444-99D6E88BE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68960" cy="8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6700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1BBF9-FEE8-8B55-3B72-FD56266F5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A81C1985-2EBF-C22C-65B5-EA4850303871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dirty="0">
                <a:solidFill>
                  <a:srgbClr val="623F27"/>
                </a:solidFill>
              </a:rPr>
              <a:t>Semana 1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13 de setembro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2FD25C-131A-28ED-A6E1-C359346E8326}"/>
              </a:ext>
            </a:extLst>
          </p:cNvPr>
          <p:cNvSpPr txBox="1"/>
          <p:nvPr/>
        </p:nvSpPr>
        <p:spPr>
          <a:xfrm>
            <a:off x="2318400" y="1098928"/>
            <a:ext cx="18756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Sumário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64ACA-FE11-A230-0406-B390151AD1A6}"/>
              </a:ext>
            </a:extLst>
          </p:cNvPr>
          <p:cNvSpPr txBox="1"/>
          <p:nvPr/>
        </p:nvSpPr>
        <p:spPr>
          <a:xfrm>
            <a:off x="2538000" y="1954800"/>
            <a:ext cx="17092800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PT" dirty="0">
                <a:solidFill>
                  <a:schemeClr val="bg1"/>
                </a:solidFill>
              </a:rPr>
              <a:t>Esclarecimento de dúvidas relativamente à contrução</a:t>
            </a:r>
            <a:r>
              <a:rPr kumimoji="0" lang="en-PT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da ficha de aluno e do Blogue das aulas;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P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73693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549A5B-C3ED-CB11-DE07-6CC02484A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C13FDE50-482D-44C4-0E3C-D2BF4717CDDE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97745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108000" rIns="50800" bIns="108000" anchor="ctr">
            <a:normAutofit lnSpcReduction="10000"/>
          </a:bodyPr>
          <a:lstStyle/>
          <a:p>
            <a:pPr lvl="8" indent="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dirty="0">
                <a:solidFill>
                  <a:srgbClr val="623F27"/>
                </a:solidFill>
              </a:rPr>
              <a:t>Semana 1</a:t>
            </a:r>
            <a:r>
              <a:rPr lang="en-PT" dirty="0">
                <a:solidFill>
                  <a:srgbClr val="623F27"/>
                </a:solidFill>
              </a:rPr>
              <a:t>–</a:t>
            </a:r>
            <a:r>
              <a:rPr dirty="0">
                <a:solidFill>
                  <a:srgbClr val="623F27"/>
                </a:solidFill>
              </a:rPr>
              <a:t> </a:t>
            </a:r>
            <a:r>
              <a:rPr lang="en-GB" dirty="0">
                <a:solidFill>
                  <a:srgbClr val="623F27"/>
                </a:solidFill>
              </a:rPr>
              <a:t>13 de setembro</a:t>
            </a:r>
            <a:endParaRPr dirty="0">
              <a:solidFill>
                <a:srgbClr val="623F2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BF8407-CA28-6D4B-4E60-3FFFCD47BA5B}"/>
              </a:ext>
            </a:extLst>
          </p:cNvPr>
          <p:cNvSpPr txBox="1"/>
          <p:nvPr/>
        </p:nvSpPr>
        <p:spPr>
          <a:xfrm>
            <a:off x="2318400" y="1098928"/>
            <a:ext cx="3700800" cy="716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PT" sz="4000" b="1" i="0" u="none" strike="noStrike" cap="none" spc="0" normalizeH="0" baseline="0" dirty="0">
                <a:ln>
                  <a:noFill/>
                </a:ln>
                <a:solidFill>
                  <a:srgbClr val="623F27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Ficha do aluno</a:t>
            </a:r>
          </a:p>
        </p:txBody>
      </p:sp>
      <p:pic>
        <p:nvPicPr>
          <p:cNvPr id="4" name="Picture 3" descr="A person walking on a sidewalk&#10;&#10;Description automatically generated">
            <a:extLst>
              <a:ext uri="{FF2B5EF4-FFF2-40B4-BE49-F238E27FC236}">
                <a16:creationId xmlns:a16="http://schemas.microsoft.com/office/drawing/2014/main" id="{C1FFD759-C125-CD40-AC91-816D0AF5F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818000"/>
            <a:ext cx="13370400" cy="83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8027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15578</TotalTime>
  <Words>1629</Words>
  <Application>Microsoft Macintosh PowerPoint</Application>
  <PresentationFormat>Custom</PresentationFormat>
  <Paragraphs>285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3" baseType="lpstr">
      <vt:lpstr>Arial</vt:lpstr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Miguel Alão Soares Gomes</dc:creator>
  <cp:lastModifiedBy>Sofia de Pessoa</cp:lastModifiedBy>
  <cp:revision>71</cp:revision>
  <dcterms:modified xsi:type="dcterms:W3CDTF">2024-11-04T10:49:16Z</dcterms:modified>
</cp:coreProperties>
</file>